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1" r:id="rId3"/>
    <p:sldId id="269" r:id="rId4"/>
    <p:sldId id="279" r:id="rId5"/>
    <p:sldId id="281" r:id="rId6"/>
    <p:sldId id="283" r:id="rId7"/>
    <p:sldId id="282" r:id="rId8"/>
    <p:sldId id="284" r:id="rId9"/>
    <p:sldId id="285" r:id="rId10"/>
    <p:sldId id="286" r:id="rId11"/>
    <p:sldId id="287" r:id="rId12"/>
    <p:sldId id="289" r:id="rId13"/>
    <p:sldId id="290" r:id="rId14"/>
    <p:sldId id="291" r:id="rId15"/>
    <p:sldId id="292" r:id="rId16"/>
    <p:sldId id="293" r:id="rId17"/>
    <p:sldId id="296" r:id="rId18"/>
    <p:sldId id="297" r:id="rId19"/>
    <p:sldId id="294" r:id="rId20"/>
    <p:sldId id="298" r:id="rId21"/>
    <p:sldId id="295" r:id="rId22"/>
    <p:sldId id="299" r:id="rId23"/>
    <p:sldId id="303" r:id="rId24"/>
    <p:sldId id="300" r:id="rId25"/>
    <p:sldId id="304" r:id="rId26"/>
    <p:sldId id="301" r:id="rId27"/>
    <p:sldId id="302" r:id="rId28"/>
    <p:sldId id="308" r:id="rId29"/>
    <p:sldId id="305" r:id="rId30"/>
    <p:sldId id="309" r:id="rId31"/>
    <p:sldId id="306" r:id="rId32"/>
    <p:sldId id="307" r:id="rId33"/>
    <p:sldId id="31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30" autoAdjust="0"/>
    <p:restoredTop sz="95988"/>
  </p:normalViewPr>
  <p:slideViewPr>
    <p:cSldViewPr snapToGrid="0" showGuides="1">
      <p:cViewPr varScale="1">
        <p:scale>
          <a:sx n="107" d="100"/>
          <a:sy n="107" d="100"/>
        </p:scale>
        <p:origin x="96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_blank">
    <p:bg>
      <p:bgPr>
        <a:gradFill>
          <a:gsLst>
            <a:gs pos="100000">
              <a:srgbClr val="D8E2F4"/>
            </a:gs>
            <a:gs pos="0">
              <a:schemeClr val="bg1"/>
            </a:gs>
            <a:gs pos="93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G:\logos\cshl\cshl_dnalc_logo_cmyk.png"/>
          <p:cNvPicPr>
            <a:picLocks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6270625"/>
            <a:ext cx="2898648" cy="512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1"/>
            <a:ext cx="12192000" cy="753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072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go_blank">
    <p:bg>
      <p:bgPr>
        <a:gradFill>
          <a:gsLst>
            <a:gs pos="100000">
              <a:srgbClr val="D8E2F4"/>
            </a:gs>
            <a:gs pos="0">
              <a:schemeClr val="bg1"/>
            </a:gs>
            <a:gs pos="93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G:\logos\cshl\cshl_dnalc_logo_cmyk.png"/>
          <p:cNvPicPr>
            <a:picLocks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6270625"/>
            <a:ext cx="2898648" cy="512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1"/>
            <a:ext cx="12192000" cy="753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93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040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93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2924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dnalc.cshl.edu/resources/animations/cycseq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ra.asm.org/content/9/11/e00169-20" TargetMode="External"/><Relationship Id="rId4" Type="http://schemas.openxmlformats.org/officeDocument/2006/relationships/hyperlink" Target="https://www.ncbi.nlm.nih.gov/projects/genome/guide/human/index.s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E2E7D1C-2D7D-2140-890D-34BCA111D9C3}"/>
              </a:ext>
            </a:extLst>
          </p:cNvPr>
          <p:cNvSpPr txBox="1">
            <a:spLocks/>
          </p:cNvSpPr>
          <p:nvPr/>
        </p:nvSpPr>
        <p:spPr>
          <a:xfrm>
            <a:off x="1828800" y="4614902"/>
            <a:ext cx="8534400" cy="17526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charset="0"/>
              <a:buNone/>
              <a:defRPr/>
            </a:pPr>
            <a:r>
              <a:rPr lang="en-US" sz="1800" b="1" dirty="0"/>
              <a:t>Jason Williams</a:t>
            </a:r>
          </a:p>
          <a:p>
            <a:pPr algn="ctr">
              <a:buFont typeface="Arial" charset="0"/>
              <a:buNone/>
              <a:defRPr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Cold Spring Harbor Laboratory, DNA Learning Center</a:t>
            </a:r>
          </a:p>
          <a:p>
            <a:pPr algn="ctr">
              <a:buFont typeface="Arial" charset="0"/>
              <a:buNone/>
              <a:defRPr/>
            </a:pP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williams@cshl.edu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buFont typeface="Arial" charset="0"/>
              <a:buNone/>
              <a:defRPr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JasonWilliamsNY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buFont typeface="Arial" charset="0"/>
              <a:buNone/>
              <a:defRPr/>
            </a:pPr>
            <a:endParaRPr lang="en-US" sz="1400" b="1" dirty="0"/>
          </a:p>
          <a:p>
            <a:pPr algn="ctr">
              <a:buFont typeface="Arial" charset="0"/>
              <a:buNone/>
              <a:defRPr/>
            </a:pPr>
            <a:endParaRPr lang="en-US" sz="1400" b="1" dirty="0"/>
          </a:p>
        </p:txBody>
      </p:sp>
      <p:pic>
        <p:nvPicPr>
          <p:cNvPr id="4" name="Picture 2" descr="Image result for twitter logo">
            <a:extLst>
              <a:ext uri="{FF2B5EF4-FFF2-40B4-BE49-F238E27FC236}">
                <a16:creationId xmlns:a16="http://schemas.microsoft.com/office/drawing/2014/main" id="{14E88CFF-2843-0F4C-9382-61F586A95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048" y="5562771"/>
            <a:ext cx="419639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Image result for cshl dna learning center">
            <a:extLst>
              <a:ext uri="{FF2B5EF4-FFF2-40B4-BE49-F238E27FC236}">
                <a16:creationId xmlns:a16="http://schemas.microsoft.com/office/drawing/2014/main" id="{6BF4921B-315B-EC4D-8A11-9F5BCEEF8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071" y="231477"/>
            <a:ext cx="5810366" cy="104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E78682-6EC8-674E-9FFC-BAE10E864AD5}"/>
              </a:ext>
            </a:extLst>
          </p:cNvPr>
          <p:cNvSpPr txBox="1">
            <a:spLocks/>
          </p:cNvSpPr>
          <p:nvPr/>
        </p:nvSpPr>
        <p:spPr bwMode="auto">
          <a:xfrm>
            <a:off x="187091" y="2595608"/>
            <a:ext cx="11817818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5400" dirty="0">
                <a:solidFill>
                  <a:srgbClr val="002060"/>
                </a:solidFill>
              </a:rPr>
              <a:t>Barcoding Bioinformatics</a:t>
            </a:r>
          </a:p>
          <a:p>
            <a:r>
              <a:rPr lang="en-US" altLang="en-US" sz="5400" dirty="0">
                <a:solidFill>
                  <a:srgbClr val="002060"/>
                </a:solidFill>
              </a:rPr>
              <a:t>Part I</a:t>
            </a:r>
          </a:p>
          <a:p>
            <a:endParaRPr lang="en-US" altLang="en-US" sz="5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930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D1C22-4233-5F4C-A37F-EC3D56B12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Start of Barcoding</a:t>
            </a:r>
          </a:p>
        </p:txBody>
      </p:sp>
      <p:pic>
        <p:nvPicPr>
          <p:cNvPr id="4" name="16908-urban-barcode-history.mp4" descr="16908-urban-barcode-history.mp4">
            <a:hlinkClick r:id="" action="ppaction://media"/>
            <a:extLst>
              <a:ext uri="{FF2B5EF4-FFF2-40B4-BE49-F238E27FC236}">
                <a16:creationId xmlns:a16="http://schemas.microsoft.com/office/drawing/2014/main" id="{D4761107-FD69-8F4E-B96D-E5BF9EFD9B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2000" y="1504149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41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7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624DA-AF20-3E4C-98DA-90DC0382E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species can you name?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126B74-F5C1-8749-AC4F-627C17AE3C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0544" y="1547261"/>
            <a:ext cx="34909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b="1" dirty="0">
                <a:latin typeface="Calibri" charset="0"/>
              </a:rPr>
              <a:t>How many Animals did you name?</a:t>
            </a:r>
          </a:p>
          <a:p>
            <a:pPr algn="ctr" eaLnBrk="1" hangingPunct="1"/>
            <a:r>
              <a:rPr lang="en-US" altLang="en-US" b="1" dirty="0">
                <a:latin typeface="Calibri" charset="0"/>
              </a:rPr>
              <a:t>How many mammals?</a:t>
            </a:r>
          </a:p>
          <a:p>
            <a:pPr algn="ctr" eaLnBrk="1" hangingPunct="1"/>
            <a:r>
              <a:rPr lang="en-US" altLang="en-US" b="1" dirty="0">
                <a:latin typeface="Calibri" charset="0"/>
              </a:rPr>
              <a:t>How many plants?</a:t>
            </a:r>
          </a:p>
          <a:p>
            <a:pPr algn="ctr" eaLnBrk="1" hangingPunct="1"/>
            <a:r>
              <a:rPr lang="en-US" altLang="en-US" b="1" dirty="0">
                <a:latin typeface="Calibri" charset="0"/>
              </a:rPr>
              <a:t>How many insects?</a:t>
            </a:r>
          </a:p>
        </p:txBody>
      </p:sp>
      <p:pic>
        <p:nvPicPr>
          <p:cNvPr id="5" name="Picture 4" descr="http://happythreads.files.wordpress.com/2009/04/cat-with-blue-eyes.jpg">
            <a:extLst>
              <a:ext uri="{FF2B5EF4-FFF2-40B4-BE49-F238E27FC236}">
                <a16:creationId xmlns:a16="http://schemas.microsoft.com/office/drawing/2014/main" id="{84EA4F88-1DD3-D34B-AAE9-9D61BD7CE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682" y="3980899"/>
            <a:ext cx="1338263" cy="128111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http://www.vnfpetfood.com/_borders/j0401615.jpg">
            <a:extLst>
              <a:ext uri="{FF2B5EF4-FFF2-40B4-BE49-F238E27FC236}">
                <a16:creationId xmlns:a16="http://schemas.microsoft.com/office/drawing/2014/main" id="{FDFC9568-C47F-7348-AF8A-B556F79EE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082" y="3980899"/>
            <a:ext cx="1920875" cy="128111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 descr="http://www.elasmodiver.com/Sharkive%20images/Nurse-shark004.jpg">
            <a:extLst>
              <a:ext uri="{FF2B5EF4-FFF2-40B4-BE49-F238E27FC236}">
                <a16:creationId xmlns:a16="http://schemas.microsoft.com/office/drawing/2014/main" id="{EA6F9369-50E0-0A4F-A290-7AAB3E180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882" y="4001537"/>
            <a:ext cx="1706563" cy="127952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2" descr="http://www.dpughphoto.com/images/japanese%20beetle%20durham%2070107.JPG">
            <a:extLst>
              <a:ext uri="{FF2B5EF4-FFF2-40B4-BE49-F238E27FC236}">
                <a16:creationId xmlns:a16="http://schemas.microsoft.com/office/drawing/2014/main" id="{27CC9010-6EC4-7B4B-86D5-B91AC9B08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1932" y="3980899"/>
            <a:ext cx="887413" cy="128111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A58090-34B3-9D40-80F7-7D29FF5C5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6769" y="5357262"/>
            <a:ext cx="11668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b="1">
                <a:latin typeface="Calibri" charset="0"/>
              </a:rPr>
              <a:t>“Cat”</a:t>
            </a:r>
          </a:p>
          <a:p>
            <a:pPr algn="ctr" eaLnBrk="1" hangingPunct="1"/>
            <a:r>
              <a:rPr lang="en-US" altLang="en-US" b="1" i="1">
                <a:latin typeface="Calibri" charset="0"/>
              </a:rPr>
              <a:t>Felis catus</a:t>
            </a:r>
            <a:endParaRPr lang="en-US" altLang="en-US" b="1">
              <a:latin typeface="Calibri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83A4E2-CFE3-1040-92DB-AE3C9A4610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7107" y="3299862"/>
            <a:ext cx="22145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b="1">
                <a:latin typeface="Calibri" charset="0"/>
              </a:rPr>
              <a:t>“Dog”</a:t>
            </a:r>
          </a:p>
          <a:p>
            <a:pPr algn="ctr" eaLnBrk="1" hangingPunct="1"/>
            <a:r>
              <a:rPr lang="en-US" altLang="en-US" b="1" i="1">
                <a:latin typeface="Calibri" charset="0"/>
              </a:rPr>
              <a:t>Canis lupus familiaris</a:t>
            </a:r>
            <a:endParaRPr lang="en-US" altLang="en-US" b="1">
              <a:latin typeface="Calibri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65395-143A-214D-AB27-BAA8ED399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7844" y="5357262"/>
            <a:ext cx="14414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b="1">
                <a:latin typeface="Calibri" charset="0"/>
              </a:rPr>
              <a:t>“Oak Tree”</a:t>
            </a:r>
          </a:p>
          <a:p>
            <a:pPr algn="ctr" eaLnBrk="1" hangingPunct="1"/>
            <a:r>
              <a:rPr lang="en-US" altLang="en-US" b="1" i="1">
                <a:latin typeface="Calibri" charset="0"/>
              </a:rPr>
              <a:t>Quercus alba</a:t>
            </a:r>
            <a:endParaRPr lang="en-US" altLang="en-US" b="1">
              <a:latin typeface="Calibri" charset="0"/>
            </a:endParaRPr>
          </a:p>
        </p:txBody>
      </p:sp>
      <p:pic>
        <p:nvPicPr>
          <p:cNvPr id="12" name="Picture 14" descr="http://www.halkanursery.com/picts/Quercus_macrocarpa2.jpg">
            <a:extLst>
              <a:ext uri="{FF2B5EF4-FFF2-40B4-BE49-F238E27FC236}">
                <a16:creationId xmlns:a16="http://schemas.microsoft.com/office/drawing/2014/main" id="{436637E0-5C2D-0D41-B6FA-5876FE385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681" y="3985662"/>
            <a:ext cx="1066800" cy="127952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A0E95D-509B-6D45-A383-A6E250DCA9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4331" y="3299862"/>
            <a:ext cx="25781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b="1">
                <a:latin typeface="Calibri" charset="0"/>
              </a:rPr>
              <a:t>“Shark”</a:t>
            </a:r>
          </a:p>
          <a:p>
            <a:pPr algn="ctr" eaLnBrk="1" hangingPunct="1"/>
            <a:r>
              <a:rPr lang="en-US" altLang="en-US" b="1" i="1">
                <a:latin typeface="Calibri" charset="0"/>
              </a:rPr>
              <a:t>Ginglymostoma cirratum</a:t>
            </a:r>
            <a:endParaRPr lang="en-US" altLang="en-US" b="1">
              <a:latin typeface="Calibri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F8E4CB-6C08-0D4D-AAB0-2AF0A9BF2B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7281" y="5281062"/>
            <a:ext cx="1752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b="1">
                <a:latin typeface="Calibri" charset="0"/>
              </a:rPr>
              <a:t>“Beetle”</a:t>
            </a:r>
          </a:p>
          <a:p>
            <a:pPr algn="ctr" eaLnBrk="1" hangingPunct="1"/>
            <a:r>
              <a:rPr lang="en-US" altLang="en-US" b="1" i="1">
                <a:latin typeface="Calibri" charset="0"/>
              </a:rPr>
              <a:t>Popillia japonica</a:t>
            </a:r>
            <a:endParaRPr lang="en-US" altLang="en-US" b="1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77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1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C0273A80-BDE2-5A40-9C2E-8E7699F23E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0482" y="5785079"/>
            <a:ext cx="7061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 b="1">
                <a:latin typeface="Calibri" charset="0"/>
              </a:rPr>
              <a:t>Problem 1: No one know how many species there are.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44EA37A8-6AA3-A843-93A6-A1820E509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889" y="765211"/>
            <a:ext cx="4646386" cy="4644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3338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FC3E6D-12A7-7046-85FA-97F73C28DC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7700" y="4596931"/>
            <a:ext cx="8153400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en-US" sz="1600" b="1" dirty="0">
                <a:latin typeface="Calibri" charset="0"/>
              </a:rPr>
              <a:t>There are currently between 1.5 and 2 million described species</a:t>
            </a:r>
          </a:p>
          <a:p>
            <a:pPr eaLnBrk="1" hangingPunct="1">
              <a:buFont typeface="Arial" charset="0"/>
              <a:buChar char="•"/>
            </a:pPr>
            <a:endParaRPr lang="en-US" altLang="en-US" sz="1600" b="1" dirty="0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en-US" sz="1600" b="1" dirty="0">
                <a:latin typeface="Calibri" charset="0"/>
              </a:rPr>
              <a:t>It is estimated that this number may represent as little as half of the true number of species </a:t>
            </a:r>
          </a:p>
          <a:p>
            <a:pPr eaLnBrk="1" hangingPunct="1">
              <a:buFont typeface="Arial" charset="0"/>
              <a:buChar char="•"/>
            </a:pPr>
            <a:endParaRPr lang="en-US" altLang="en-US" sz="1600" b="1" dirty="0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en-US" sz="1600" b="1" dirty="0">
                <a:latin typeface="Calibri" charset="0"/>
              </a:rPr>
              <a:t> Perhaps more  than 1/3 of all species are threatened</a:t>
            </a:r>
            <a:r>
              <a:rPr lang="en-US" altLang="en-US" sz="2000" b="1" dirty="0">
                <a:latin typeface="Calibri" charset="0"/>
              </a:rPr>
              <a:t>							(IUCN Red list version 2010.1)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FCCE827-3CCB-8D43-80F0-BC8BAF6C2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1678787"/>
              </p:ext>
            </p:extLst>
          </p:nvPr>
        </p:nvGraphicFramePr>
        <p:xfrm>
          <a:off x="1993900" y="1629879"/>
          <a:ext cx="2133600" cy="259556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79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Vertebrates</a:t>
                      </a:r>
                    </a:p>
                  </a:txBody>
                  <a:tcPr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Species</a:t>
                      </a:r>
                    </a:p>
                  </a:txBody>
                  <a:tcPr marT="45714" marB="4571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Mammals</a:t>
                      </a:r>
                    </a:p>
                  </a:txBody>
                  <a:tcPr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5,490</a:t>
                      </a:r>
                    </a:p>
                  </a:txBody>
                  <a:tcPr marT="45714" marB="4571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Birds</a:t>
                      </a:r>
                    </a:p>
                  </a:txBody>
                  <a:tcPr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9,998</a:t>
                      </a:r>
                    </a:p>
                  </a:txBody>
                  <a:tcPr marT="45714" marB="4571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Reptiles</a:t>
                      </a:r>
                    </a:p>
                  </a:txBody>
                  <a:tcPr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9,084</a:t>
                      </a:r>
                    </a:p>
                  </a:txBody>
                  <a:tcPr marT="45714" marB="4571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Amphibians</a:t>
                      </a:r>
                    </a:p>
                  </a:txBody>
                  <a:tcPr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6,433</a:t>
                      </a:r>
                    </a:p>
                  </a:txBody>
                  <a:tcPr marT="45714" marB="4571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Fishes</a:t>
                      </a:r>
                    </a:p>
                  </a:txBody>
                  <a:tcPr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31,300</a:t>
                      </a:r>
                    </a:p>
                  </a:txBody>
                  <a:tcPr marT="45714" marB="4571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</a:txBody>
                  <a:tcPr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62,305</a:t>
                      </a:r>
                    </a:p>
                  </a:txBody>
                  <a:tcPr marT="45714" marB="4571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A658841-5AF0-DE4C-96C2-E1B04B3329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636007"/>
              </p:ext>
            </p:extLst>
          </p:nvPr>
        </p:nvGraphicFramePr>
        <p:xfrm>
          <a:off x="4432300" y="1640991"/>
          <a:ext cx="2590800" cy="259556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79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Invertebrates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Species</a:t>
                      </a: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Insects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1,000,000</a:t>
                      </a: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Mollusks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85,00</a:t>
                      </a: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Crustaceans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47,000</a:t>
                      </a: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Corals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2,175</a:t>
                      </a: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Arachnids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102,248</a:t>
                      </a: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Total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</a:rPr>
                        <a:t> (+others)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1,305,250</a:t>
                      </a: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FE07429-635D-734B-A9B2-25908B35F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077358"/>
              </p:ext>
            </p:extLst>
          </p:nvPr>
        </p:nvGraphicFramePr>
        <p:xfrm>
          <a:off x="7327900" y="1629878"/>
          <a:ext cx="2743200" cy="259080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9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214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Plants</a:t>
                      </a:r>
                    </a:p>
                  </a:txBody>
                  <a:tcPr marT="45731" marB="4573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Species</a:t>
                      </a:r>
                    </a:p>
                  </a:txBody>
                  <a:tcPr marT="45731" marB="4573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Angiosperms</a:t>
                      </a:r>
                    </a:p>
                  </a:txBody>
                  <a:tcPr marT="45731" marB="4573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281,821</a:t>
                      </a:r>
                    </a:p>
                  </a:txBody>
                  <a:tcPr marT="45731" marB="4573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Gymnosperms</a:t>
                      </a:r>
                    </a:p>
                  </a:txBody>
                  <a:tcPr marT="45731" marB="4573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1,021</a:t>
                      </a:r>
                    </a:p>
                  </a:txBody>
                  <a:tcPr marT="45731" marB="4573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Ferns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</a:rPr>
                        <a:t> and Allies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31" marB="4573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12,000</a:t>
                      </a:r>
                    </a:p>
                  </a:txBody>
                  <a:tcPr marT="45731" marB="4573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Mosses</a:t>
                      </a:r>
                    </a:p>
                  </a:txBody>
                  <a:tcPr marT="45731" marB="4573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16,236</a:t>
                      </a:r>
                    </a:p>
                  </a:txBody>
                  <a:tcPr marT="45731" marB="4573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Green and Red Algae</a:t>
                      </a:r>
                    </a:p>
                  </a:txBody>
                  <a:tcPr marT="45731" marB="4573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10,134</a:t>
                      </a:r>
                    </a:p>
                  </a:txBody>
                  <a:tcPr marT="45731" marB="4573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</a:txBody>
                  <a:tcPr marT="45731" marB="4573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321,212</a:t>
                      </a:r>
                    </a:p>
                  </a:txBody>
                  <a:tcPr marT="45731" marB="4573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520CC0BD-9110-9645-919E-EE3FA5355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How many species are there?</a:t>
            </a:r>
          </a:p>
        </p:txBody>
      </p:sp>
    </p:spTree>
    <p:extLst>
      <p:ext uri="{BB962C8B-B14F-4D97-AF65-F5344CB8AC3E}">
        <p14:creationId xmlns:p14="http://schemas.microsoft.com/office/powerpoint/2010/main" val="4212068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BB7E421F-6DFA-2B45-A026-ECEB783073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1" y="5410201"/>
            <a:ext cx="856456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2400" b="1">
                <a:latin typeface="Calibri" charset="0"/>
              </a:rPr>
              <a:t>Problem 2: Even though there are millions of species, there is also</a:t>
            </a:r>
          </a:p>
          <a:p>
            <a:pPr algn="ctr" eaLnBrk="1" hangingPunct="1"/>
            <a:r>
              <a:rPr lang="en-US" altLang="en-US" sz="2400" b="1">
                <a:latin typeface="Calibri" charset="0"/>
              </a:rPr>
              <a:t>a lack of agreement on what a “species” means.  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ACF770B7-1360-6243-B1E1-558565D33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889" y="765211"/>
            <a:ext cx="4646386" cy="4644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3076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engagemalaysia.files.wordpress.com/2009/06/angry_wolf1.jpg">
            <a:extLst>
              <a:ext uri="{FF2B5EF4-FFF2-40B4-BE49-F238E27FC236}">
                <a16:creationId xmlns:a16="http://schemas.microsoft.com/office/drawing/2014/main" id="{B79CD094-0CBB-654C-8FC6-912B92CAF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80" y="1453158"/>
            <a:ext cx="1855787" cy="16764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http://cdn-www.dailypuppy.com/media/dogs/anonymous/harvey_bichon_frise_01.jpg_w200.jpg">
            <a:extLst>
              <a:ext uri="{FF2B5EF4-FFF2-40B4-BE49-F238E27FC236}">
                <a16:creationId xmlns:a16="http://schemas.microsoft.com/office/drawing/2014/main" id="{23FC4DD1-5D7F-734F-8773-0CB487C23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816" y="1453159"/>
            <a:ext cx="1828800" cy="169227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A04080-C839-BE46-BF6C-346FFFC5D3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542" y="3218458"/>
            <a:ext cx="12604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 i="1">
                <a:latin typeface="Calibri" charset="0"/>
              </a:rPr>
              <a:t>Canis lupus</a:t>
            </a:r>
            <a:endParaRPr lang="en-US" altLang="en-US">
              <a:latin typeface="Calibri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46D0BC-D642-CD44-9346-C13747031A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5217" y="3205759"/>
            <a:ext cx="23590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 i="1">
                <a:latin typeface="Calibri" charset="0"/>
              </a:rPr>
              <a:t>Canis lupus (familiaris)</a:t>
            </a:r>
            <a:endParaRPr lang="en-US" altLang="en-US" b="1">
              <a:latin typeface="Calibri" charset="0"/>
            </a:endParaRPr>
          </a:p>
        </p:txBody>
      </p:sp>
      <p:pic>
        <p:nvPicPr>
          <p:cNvPr id="6" name="Picture 6" descr="File:Male and Female mallard ducks.jpg">
            <a:extLst>
              <a:ext uri="{FF2B5EF4-FFF2-40B4-BE49-F238E27FC236}">
                <a16:creationId xmlns:a16="http://schemas.microsoft.com/office/drawing/2014/main" id="{52B6E8F6-6C54-8D4B-8EF3-9E7FAE120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851" y="3662752"/>
            <a:ext cx="2945517" cy="220139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4D7D38-A0A0-2A45-B378-40335D288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135" y="5940145"/>
            <a:ext cx="20621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 i="1" dirty="0">
                <a:latin typeface="Calibri" charset="0"/>
              </a:rPr>
              <a:t>Anas platyrhynchos</a:t>
            </a:r>
            <a:endParaRPr lang="en-US" altLang="en-US" b="1" dirty="0">
              <a:latin typeface="Calibri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99A3DE-ABB4-D945-9C11-77B0BB2EDC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5295" y="1616038"/>
            <a:ext cx="4678393" cy="409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2000" b="1" dirty="0">
                <a:latin typeface="Calibri" charset="0"/>
              </a:rPr>
              <a:t>Defining what species are is a </a:t>
            </a:r>
          </a:p>
          <a:p>
            <a:pPr algn="ctr" eaLnBrk="1" hangingPunct="1"/>
            <a:r>
              <a:rPr lang="en-US" altLang="en-US" sz="2000" b="1" dirty="0">
                <a:latin typeface="Calibri" charset="0"/>
              </a:rPr>
              <a:t>complex task</a:t>
            </a:r>
          </a:p>
          <a:p>
            <a:pPr eaLnBrk="1" hangingPunct="1"/>
            <a:endParaRPr lang="en-US" altLang="en-US" sz="2000" dirty="0">
              <a:latin typeface="Calibri" charset="0"/>
            </a:endParaRPr>
          </a:p>
          <a:p>
            <a:pPr algn="ctr" eaLnBrk="1" hangingPunct="1"/>
            <a:r>
              <a:rPr lang="en-US" altLang="en-US" sz="2000" dirty="0">
                <a:latin typeface="Calibri" charset="0"/>
              </a:rPr>
              <a:t>Dependent on many factors</a:t>
            </a:r>
          </a:p>
          <a:p>
            <a:pPr eaLnBrk="1" hangingPunct="1">
              <a:buFont typeface="Arial" charset="0"/>
              <a:buChar char="•"/>
            </a:pPr>
            <a:endParaRPr lang="en-US" altLang="en-US" sz="2000" dirty="0">
              <a:latin typeface="Calibri" charset="0"/>
            </a:endParaRPr>
          </a:p>
          <a:p>
            <a:pPr eaLnBrk="1" hangingPunct="1"/>
            <a:endParaRPr lang="en-US" altLang="en-US" sz="2000" dirty="0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en-US" sz="2000" dirty="0">
                <a:latin typeface="Calibri" charset="0"/>
              </a:rPr>
              <a:t> Interbreeding capabilities</a:t>
            </a:r>
          </a:p>
          <a:p>
            <a:pPr eaLnBrk="1" hangingPunct="1">
              <a:buFont typeface="Arial" charset="0"/>
              <a:buChar char="•"/>
            </a:pPr>
            <a:endParaRPr lang="en-US" altLang="en-US" sz="2000" dirty="0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en-US" sz="2000" dirty="0">
                <a:latin typeface="Calibri" charset="0"/>
              </a:rPr>
              <a:t> Morphological variation</a:t>
            </a:r>
          </a:p>
          <a:p>
            <a:pPr eaLnBrk="1" hangingPunct="1">
              <a:buFont typeface="Arial" charset="0"/>
              <a:buChar char="•"/>
            </a:pPr>
            <a:endParaRPr lang="en-US" altLang="en-US" sz="2000" dirty="0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en-US" sz="2000" dirty="0">
                <a:latin typeface="Calibri" charset="0"/>
              </a:rPr>
              <a:t> Ecological context</a:t>
            </a:r>
          </a:p>
          <a:p>
            <a:pPr eaLnBrk="1" hangingPunct="1">
              <a:buFont typeface="Arial" charset="0"/>
              <a:buChar char="•"/>
            </a:pPr>
            <a:endParaRPr lang="en-US" altLang="en-US" sz="2000" dirty="0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en-US" sz="2000" dirty="0">
                <a:latin typeface="Calibri" charset="0"/>
              </a:rPr>
              <a:t> Genetic similarities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BEFBB37-AD3D-034B-A021-7231DB7E1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What is a species?</a:t>
            </a:r>
          </a:p>
        </p:txBody>
      </p:sp>
    </p:spTree>
    <p:extLst>
      <p:ext uri="{BB962C8B-B14F-4D97-AF65-F5344CB8AC3E}">
        <p14:creationId xmlns:p14="http://schemas.microsoft.com/office/powerpoint/2010/main" val="2989330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2CCB95E-BDD6-D142-84C9-B25F6ABE18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7264" y="5410201"/>
            <a:ext cx="787558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2400" b="1">
                <a:latin typeface="Calibri" charset="0"/>
              </a:rPr>
              <a:t>Problem 3:  Current taxonomic methods may be inadequate </a:t>
            </a:r>
            <a:br>
              <a:rPr lang="en-US" altLang="en-US" sz="2400" b="1">
                <a:latin typeface="Calibri" charset="0"/>
              </a:rPr>
            </a:br>
            <a:r>
              <a:rPr lang="en-US" altLang="en-US" sz="2400" b="1">
                <a:latin typeface="Calibri" charset="0"/>
              </a:rPr>
              <a:t>(or at least too slow) to capture vanishing biodiversity  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8E42C496-9249-6747-B6EF-F62887BC0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889" y="765211"/>
            <a:ext cx="4646386" cy="4644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4872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523AF1-0A57-4D46-B677-A844F83FC4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1605651"/>
            <a:ext cx="6096000" cy="127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just" eaLnBrk="1" hangingPunct="1"/>
            <a:r>
              <a:rPr lang="en-US" altLang="en-US" sz="1100" dirty="0">
                <a:latin typeface="Calibri" charset="0"/>
              </a:rPr>
              <a:t>Leaves </a:t>
            </a:r>
            <a:r>
              <a:rPr lang="en-US" altLang="en-US" sz="1100" u="sng" dirty="0">
                <a:latin typeface="Calibri" charset="0"/>
              </a:rPr>
              <a:t>alternate proximally</a:t>
            </a:r>
            <a:r>
              <a:rPr lang="en-US" altLang="en-US" sz="1100" dirty="0">
                <a:latin typeface="Calibri" charset="0"/>
              </a:rPr>
              <a:t>, opposite and ultimately </a:t>
            </a:r>
            <a:r>
              <a:rPr lang="en-US" altLang="en-US" sz="1100" u="sng" dirty="0">
                <a:latin typeface="Calibri" charset="0"/>
              </a:rPr>
              <a:t>decussate distally</a:t>
            </a:r>
            <a:r>
              <a:rPr lang="en-US" altLang="en-US" sz="1100" dirty="0">
                <a:latin typeface="Calibri" charset="0"/>
              </a:rPr>
              <a:t>, 6–16 × 4–13 cm; </a:t>
            </a:r>
            <a:r>
              <a:rPr lang="en-US" altLang="en-US" sz="1100" u="sng" dirty="0">
                <a:latin typeface="Calibri" charset="0"/>
              </a:rPr>
              <a:t>petiole</a:t>
            </a:r>
            <a:r>
              <a:rPr lang="en-US" altLang="en-US" sz="1100" dirty="0">
                <a:latin typeface="Calibri" charset="0"/>
              </a:rPr>
              <a:t> ca. as long as blade, </a:t>
            </a:r>
            <a:r>
              <a:rPr lang="en-US" altLang="en-US" sz="1100" u="sng" dirty="0">
                <a:latin typeface="Calibri" charset="0"/>
              </a:rPr>
              <a:t>winged</a:t>
            </a:r>
            <a:r>
              <a:rPr lang="en-US" altLang="en-US" sz="1100" dirty="0">
                <a:latin typeface="Calibri" charset="0"/>
              </a:rPr>
              <a:t>, base clasping, </a:t>
            </a:r>
            <a:r>
              <a:rPr lang="en-US" altLang="en-US" sz="1100" u="sng" dirty="0">
                <a:latin typeface="Calibri" charset="0"/>
              </a:rPr>
              <a:t>basal lobes stipulate</a:t>
            </a:r>
            <a:r>
              <a:rPr lang="en-US" altLang="en-US" sz="1100" dirty="0">
                <a:latin typeface="Calibri" charset="0"/>
              </a:rPr>
              <a:t>, growing as extensions of wings, less than </a:t>
            </a:r>
          </a:p>
          <a:p>
            <a:pPr algn="just" eaLnBrk="1" hangingPunct="1"/>
            <a:r>
              <a:rPr lang="en-US" altLang="en-US" sz="1100" dirty="0">
                <a:latin typeface="Calibri" charset="0"/>
              </a:rPr>
              <a:t>1 mm wide; blade 5–7-veined, </a:t>
            </a:r>
            <a:r>
              <a:rPr lang="en-US" altLang="en-US" sz="1100" u="sng" dirty="0">
                <a:latin typeface="Calibri" charset="0"/>
              </a:rPr>
              <a:t>ovate</a:t>
            </a:r>
            <a:r>
              <a:rPr lang="en-US" altLang="en-US" sz="1100" dirty="0">
                <a:latin typeface="Calibri" charset="0"/>
              </a:rPr>
              <a:t>, </a:t>
            </a:r>
            <a:r>
              <a:rPr lang="en-US" altLang="en-US" sz="1100" u="sng" dirty="0">
                <a:latin typeface="Calibri" charset="0"/>
              </a:rPr>
              <a:t>glabrous</a:t>
            </a:r>
            <a:r>
              <a:rPr lang="en-US" altLang="en-US" sz="1100" dirty="0">
                <a:latin typeface="Calibri" charset="0"/>
              </a:rPr>
              <a:t>, base typically </a:t>
            </a:r>
            <a:r>
              <a:rPr lang="en-US" altLang="en-US" sz="1100" u="sng" dirty="0" err="1">
                <a:latin typeface="Calibri" charset="0"/>
              </a:rPr>
              <a:t>sagittate</a:t>
            </a:r>
            <a:r>
              <a:rPr lang="en-US" altLang="en-US" sz="1100" dirty="0">
                <a:latin typeface="Calibri" charset="0"/>
              </a:rPr>
              <a:t>, </a:t>
            </a:r>
            <a:r>
              <a:rPr lang="en-US" altLang="en-US" sz="1100" u="sng" dirty="0">
                <a:latin typeface="Calibri" charset="0"/>
              </a:rPr>
              <a:t>margins</a:t>
            </a:r>
            <a:r>
              <a:rPr lang="en-US" altLang="en-US" sz="1100" dirty="0">
                <a:latin typeface="Calibri" charset="0"/>
              </a:rPr>
              <a:t> entire, </a:t>
            </a:r>
            <a:r>
              <a:rPr lang="en-US" altLang="en-US" sz="1100" u="sng" dirty="0">
                <a:latin typeface="Calibri" charset="0"/>
              </a:rPr>
              <a:t>apex acute</a:t>
            </a:r>
            <a:r>
              <a:rPr lang="en-US" altLang="en-US" sz="1100" dirty="0">
                <a:latin typeface="Calibri" charset="0"/>
              </a:rPr>
              <a:t> to </a:t>
            </a:r>
            <a:r>
              <a:rPr lang="en-US" altLang="en-US" sz="1100" u="sng" dirty="0">
                <a:latin typeface="Calibri" charset="0"/>
              </a:rPr>
              <a:t>acuminate</a:t>
            </a:r>
            <a:r>
              <a:rPr lang="en-US" altLang="en-US" sz="1100" dirty="0">
                <a:latin typeface="Calibri" charset="0"/>
              </a:rPr>
              <a:t>. </a:t>
            </a:r>
            <a:r>
              <a:rPr lang="en-US" altLang="en-US" sz="1100" u="sng" dirty="0">
                <a:latin typeface="Calibri" charset="0"/>
              </a:rPr>
              <a:t>Staminate inflorescences  axillary</a:t>
            </a:r>
            <a:r>
              <a:rPr lang="en-US" altLang="en-US" sz="1100" dirty="0">
                <a:latin typeface="Calibri" charset="0"/>
              </a:rPr>
              <a:t>, 1–2 per </a:t>
            </a:r>
            <a:r>
              <a:rPr lang="en-US" altLang="en-US" sz="1100" u="sng" dirty="0">
                <a:latin typeface="Calibri" charset="0"/>
              </a:rPr>
              <a:t>axil</a:t>
            </a:r>
            <a:r>
              <a:rPr lang="en-US" altLang="en-US" sz="1100" dirty="0">
                <a:latin typeface="Calibri" charset="0"/>
              </a:rPr>
              <a:t>, </a:t>
            </a:r>
            <a:r>
              <a:rPr lang="en-US" altLang="en-US" sz="1100" u="sng" dirty="0" err="1">
                <a:latin typeface="Calibri" charset="0"/>
              </a:rPr>
              <a:t>paniculate</a:t>
            </a:r>
            <a:r>
              <a:rPr lang="en-US" altLang="en-US" sz="1100" dirty="0">
                <a:latin typeface="Calibri" charset="0"/>
              </a:rPr>
              <a:t>, </a:t>
            </a:r>
            <a:r>
              <a:rPr lang="en-US" altLang="en-US" sz="1100" u="sng" dirty="0">
                <a:latin typeface="Calibri" charset="0"/>
              </a:rPr>
              <a:t>fasciculate</a:t>
            </a:r>
            <a:r>
              <a:rPr lang="en-US" altLang="en-US" sz="1100" dirty="0">
                <a:latin typeface="Calibri" charset="0"/>
              </a:rPr>
              <a:t>; </a:t>
            </a:r>
            <a:r>
              <a:rPr lang="en-US" altLang="en-US" sz="1100" u="sng" dirty="0">
                <a:latin typeface="Calibri" charset="0"/>
              </a:rPr>
              <a:t>panicles</a:t>
            </a:r>
            <a:r>
              <a:rPr lang="en-US" altLang="en-US" sz="1100" dirty="0">
                <a:latin typeface="Calibri" charset="0"/>
              </a:rPr>
              <a:t> bearing flowers </a:t>
            </a:r>
            <a:r>
              <a:rPr lang="en-US" altLang="en-US" sz="1100" u="sng" dirty="0" err="1">
                <a:latin typeface="Calibri" charset="0"/>
              </a:rPr>
              <a:t>singly,bracteolate</a:t>
            </a:r>
            <a:r>
              <a:rPr lang="en-US" altLang="en-US" sz="1100" dirty="0">
                <a:latin typeface="Calibri" charset="0"/>
              </a:rPr>
              <a:t>, in a zigzag pattern along </a:t>
            </a:r>
            <a:r>
              <a:rPr lang="en-US" altLang="en-US" sz="1100" u="sng" dirty="0">
                <a:latin typeface="Calibri" charset="0"/>
              </a:rPr>
              <a:t>rachis</a:t>
            </a:r>
            <a:r>
              <a:rPr lang="en-US" altLang="en-US" sz="1100" dirty="0">
                <a:latin typeface="Calibri" charset="0"/>
              </a:rPr>
              <a:t>, </a:t>
            </a:r>
            <a:r>
              <a:rPr lang="en-US" altLang="en-US" sz="1100" u="sng" dirty="0">
                <a:latin typeface="Calibri" charset="0"/>
              </a:rPr>
              <a:t>internodes</a:t>
            </a:r>
            <a:r>
              <a:rPr lang="en-US" altLang="en-US" sz="1100" dirty="0">
                <a:latin typeface="Calibri" charset="0"/>
              </a:rPr>
              <a:t> less than 2 mm; </a:t>
            </a:r>
            <a:r>
              <a:rPr lang="en-US" altLang="en-US" sz="1100" u="sng" dirty="0">
                <a:latin typeface="Calibri" charset="0"/>
              </a:rPr>
              <a:t>rachis</a:t>
            </a:r>
            <a:r>
              <a:rPr lang="en-US" altLang="en-US" sz="1100" dirty="0">
                <a:latin typeface="Calibri" charset="0"/>
              </a:rPr>
              <a:t> to 25 cm, secondary axes 1–3(–6), </a:t>
            </a:r>
            <a:r>
              <a:rPr lang="en-US" altLang="en-US" sz="1100" u="sng" dirty="0">
                <a:latin typeface="Calibri" charset="0"/>
              </a:rPr>
              <a:t>fasciculate</a:t>
            </a:r>
            <a:r>
              <a:rPr lang="en-US" altLang="en-US" sz="1100" dirty="0">
                <a:latin typeface="Calibri" charset="0"/>
              </a:rPr>
              <a:t>, less than 3 cm, each  subtended by </a:t>
            </a:r>
            <a:r>
              <a:rPr lang="en-US" altLang="en-US" sz="1100" u="sng" dirty="0" err="1">
                <a:latin typeface="Calibri" charset="0"/>
              </a:rPr>
              <a:t>deltate</a:t>
            </a:r>
            <a:r>
              <a:rPr lang="en-US" altLang="en-US" sz="1100" u="sng" dirty="0">
                <a:latin typeface="Calibri" charset="0"/>
              </a:rPr>
              <a:t>-ovate</a:t>
            </a:r>
            <a:r>
              <a:rPr lang="en-US" altLang="en-US" sz="1100" dirty="0">
                <a:latin typeface="Calibri" charset="0"/>
              </a:rPr>
              <a:t> </a:t>
            </a:r>
            <a:r>
              <a:rPr lang="en-US" altLang="en-US" sz="1100" u="sng" dirty="0">
                <a:latin typeface="Calibri" charset="0"/>
              </a:rPr>
              <a:t>bracteole</a:t>
            </a:r>
            <a:r>
              <a:rPr lang="en-US" altLang="en-US" sz="1100" dirty="0">
                <a:latin typeface="Calibri" charset="0"/>
              </a:rPr>
              <a:t> shorter than 1 mm. </a:t>
            </a:r>
            <a:r>
              <a:rPr lang="en-US" altLang="en-US" sz="1100" i="1" dirty="0" err="1">
                <a:latin typeface="Calibri" charset="0"/>
              </a:rPr>
              <a:t>Pistillate</a:t>
            </a:r>
            <a:r>
              <a:rPr lang="en-US" altLang="en-US" sz="1100" dirty="0">
                <a:latin typeface="Calibri" charset="0"/>
              </a:rPr>
              <a:t> </a:t>
            </a:r>
            <a:r>
              <a:rPr lang="en-US" altLang="en-US" sz="1100" u="sng" dirty="0">
                <a:latin typeface="Calibri" charset="0"/>
              </a:rPr>
              <a:t>inflorescences</a:t>
            </a:r>
            <a:r>
              <a:rPr lang="en-US" altLang="en-US" sz="1100" dirty="0">
                <a:latin typeface="Calibri" charset="0"/>
              </a:rPr>
              <a:t> solitary,  4–8(–20)-flowered, 6–35 cm, </a:t>
            </a:r>
            <a:r>
              <a:rPr lang="en-US" altLang="en-US" sz="1100" u="sng" dirty="0">
                <a:latin typeface="Calibri" charset="0"/>
              </a:rPr>
              <a:t>internodes</a:t>
            </a:r>
            <a:r>
              <a:rPr lang="en-US" altLang="en-US" sz="1100" dirty="0">
                <a:latin typeface="Calibri" charset="0"/>
              </a:rPr>
              <a:t> ca. 1 cm</a:t>
            </a:r>
          </a:p>
        </p:txBody>
      </p:sp>
      <p:pic>
        <p:nvPicPr>
          <p:cNvPr id="3" name="Picture 2" descr="Dioscorea alata L.">
            <a:extLst>
              <a:ext uri="{FF2B5EF4-FFF2-40B4-BE49-F238E27FC236}">
                <a16:creationId xmlns:a16="http://schemas.microsoft.com/office/drawing/2014/main" id="{3091DE9F-5A80-D645-A97C-B01DC6D83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1" y="1670739"/>
            <a:ext cx="1209675" cy="161131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 descr=" ">
            <a:extLst>
              <a:ext uri="{FF2B5EF4-FFF2-40B4-BE49-F238E27FC236}">
                <a16:creationId xmlns:a16="http://schemas.microsoft.com/office/drawing/2014/main" id="{ABCEA25C-D7D7-5E49-9112-9D65AEBCB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10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1" y="3586852"/>
            <a:ext cx="1038225" cy="168751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B30E77-2482-F440-AF43-DE34A04C5577}"/>
              </a:ext>
            </a:extLst>
          </p:cNvPr>
          <p:cNvSpPr txBox="1"/>
          <p:nvPr/>
        </p:nvSpPr>
        <p:spPr>
          <a:xfrm>
            <a:off x="3581400" y="3586852"/>
            <a:ext cx="6172200" cy="14462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defRPr/>
            </a:pPr>
            <a:r>
              <a:rPr lang="en-US" sz="1050" dirty="0"/>
              <a:t>The body form ranges from </a:t>
            </a:r>
            <a:r>
              <a:rPr lang="en-US" sz="1050" u="sng" dirty="0"/>
              <a:t>hemispherical</a:t>
            </a:r>
            <a:r>
              <a:rPr lang="en-US" sz="1050" dirty="0"/>
              <a:t> (e.g., </a:t>
            </a:r>
            <a:r>
              <a:rPr lang="en-US" sz="1050" i="1" dirty="0" err="1"/>
              <a:t>Cleidostethus</a:t>
            </a:r>
            <a:r>
              <a:rPr lang="en-US" sz="1050" dirty="0"/>
              <a:t>) to </a:t>
            </a:r>
            <a:r>
              <a:rPr lang="en-US" sz="1050" u="sng" dirty="0"/>
              <a:t>elongate</a:t>
            </a:r>
            <a:r>
              <a:rPr lang="en-US" sz="1050" dirty="0"/>
              <a:t> oval (e.g., </a:t>
            </a:r>
            <a:r>
              <a:rPr lang="en-US" sz="1050" i="1" dirty="0" err="1"/>
              <a:t>Clypastraea</a:t>
            </a:r>
            <a:r>
              <a:rPr lang="en-US" sz="1050" dirty="0"/>
              <a:t>) to </a:t>
            </a:r>
            <a:r>
              <a:rPr lang="en-US" sz="1050" dirty="0" err="1"/>
              <a:t>latridiid</a:t>
            </a:r>
            <a:r>
              <a:rPr lang="en-US" sz="1050" dirty="0"/>
              <a:t>-like (e.g., </a:t>
            </a:r>
            <a:r>
              <a:rPr lang="en-US" sz="1050" i="1" dirty="0" err="1"/>
              <a:t>Foadia</a:t>
            </a:r>
            <a:r>
              <a:rPr lang="en-US" sz="1050" dirty="0"/>
              <a:t>).  </a:t>
            </a:r>
            <a:r>
              <a:rPr lang="en-US" sz="1050" dirty="0" err="1"/>
              <a:t>Corylophids</a:t>
            </a:r>
            <a:r>
              <a:rPr lang="en-US" sz="1050" dirty="0"/>
              <a:t> are typically dull brown, but some species have contrasting yellowish-brown patches on the </a:t>
            </a:r>
            <a:r>
              <a:rPr lang="en-US" sz="1050" u="sng" dirty="0" err="1"/>
              <a:t>pronotum</a:t>
            </a:r>
            <a:r>
              <a:rPr lang="en-US" sz="1050" dirty="0"/>
              <a:t> or </a:t>
            </a:r>
            <a:r>
              <a:rPr lang="en-US" sz="1050" u="sng" dirty="0"/>
              <a:t>elytra</a:t>
            </a:r>
            <a:r>
              <a:rPr lang="en-US" sz="1050" dirty="0"/>
              <a:t>.  The </a:t>
            </a:r>
            <a:r>
              <a:rPr lang="en-US" sz="1050" u="sng" dirty="0"/>
              <a:t>integument</a:t>
            </a:r>
            <a:r>
              <a:rPr lang="en-US" sz="1050" dirty="0"/>
              <a:t> is often densely punctured and may be </a:t>
            </a:r>
            <a:r>
              <a:rPr lang="en-US" sz="1050" u="sng" dirty="0"/>
              <a:t>glabrous</a:t>
            </a:r>
            <a:r>
              <a:rPr lang="en-US" sz="1050" dirty="0"/>
              <a:t> or bear short, fine </a:t>
            </a:r>
            <a:r>
              <a:rPr lang="en-US" sz="1050" u="sng" dirty="0"/>
              <a:t>recumbent</a:t>
            </a:r>
            <a:r>
              <a:rPr lang="en-US" sz="1050" dirty="0"/>
              <a:t> </a:t>
            </a:r>
            <a:r>
              <a:rPr lang="en-US" sz="1050" u="sng" dirty="0"/>
              <a:t>setae</a:t>
            </a:r>
            <a:r>
              <a:rPr lang="en-US" sz="1050" dirty="0"/>
              <a:t>.  Most </a:t>
            </a:r>
            <a:r>
              <a:rPr lang="en-US" sz="1050" dirty="0" err="1"/>
              <a:t>corylophid</a:t>
            </a:r>
            <a:r>
              <a:rPr lang="en-US" sz="1050" dirty="0"/>
              <a:t> adults can be diagnosed using the following morphological features: </a:t>
            </a:r>
            <a:r>
              <a:rPr lang="en-US" sz="1050" u="sng" dirty="0"/>
              <a:t>Maxilla</a:t>
            </a:r>
            <a:r>
              <a:rPr lang="en-US" sz="1050" dirty="0"/>
              <a:t> with single </a:t>
            </a:r>
            <a:r>
              <a:rPr lang="en-US" sz="1050" u="sng" dirty="0"/>
              <a:t>apical lobe</a:t>
            </a:r>
            <a:r>
              <a:rPr lang="en-US" sz="1050" dirty="0"/>
              <a:t>; </a:t>
            </a:r>
            <a:r>
              <a:rPr lang="en-US" sz="1050" u="sng" dirty="0" err="1"/>
              <a:t>Mesotrochanter</a:t>
            </a:r>
            <a:r>
              <a:rPr lang="en-US" sz="1050" dirty="0"/>
              <a:t> short and strongly oblique; Head usually covered by </a:t>
            </a:r>
            <a:r>
              <a:rPr lang="en-US" sz="1050" u="sng" dirty="0" err="1"/>
              <a:t>pronotum</a:t>
            </a:r>
            <a:r>
              <a:rPr lang="en-US" sz="1050" dirty="0"/>
              <a:t>; </a:t>
            </a:r>
            <a:r>
              <a:rPr lang="en-US" sz="1050" u="sng" dirty="0" err="1"/>
              <a:t>Frontoclypeal</a:t>
            </a:r>
            <a:r>
              <a:rPr lang="en-US" sz="1050" u="sng" dirty="0"/>
              <a:t> suture</a:t>
            </a:r>
            <a:r>
              <a:rPr lang="en-US" sz="1050" dirty="0"/>
              <a:t> absent; Antennae elongate with </a:t>
            </a:r>
            <a:r>
              <a:rPr lang="en-US" sz="1050" u="sng" dirty="0"/>
              <a:t>3-segmented club</a:t>
            </a:r>
            <a:r>
              <a:rPr lang="en-US" sz="1050" dirty="0"/>
              <a:t>; </a:t>
            </a:r>
            <a:r>
              <a:rPr lang="en-US" sz="1050" u="sng" dirty="0" err="1"/>
              <a:t>Procoxal</a:t>
            </a:r>
            <a:r>
              <a:rPr lang="en-US" sz="1050" dirty="0"/>
              <a:t> cavities closed externally; </a:t>
            </a:r>
            <a:r>
              <a:rPr lang="en-US" sz="1050" u="sng" dirty="0"/>
              <a:t>Tarsal formula 4-4-4</a:t>
            </a:r>
            <a:r>
              <a:rPr lang="en-US" sz="1050" dirty="0"/>
              <a:t>; </a:t>
            </a:r>
            <a:r>
              <a:rPr lang="en-US" sz="1050" u="sng" dirty="0" err="1"/>
              <a:t>Pygidium</a:t>
            </a:r>
            <a:r>
              <a:rPr lang="en-US" sz="1050" dirty="0"/>
              <a:t> exposed</a:t>
            </a:r>
          </a:p>
          <a:p>
            <a:pPr>
              <a:defRPr/>
            </a:pPr>
            <a:endParaRPr lang="en-US" sz="11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B62030-2EB7-BF42-A2AD-760694444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Traditional taxonomies</a:t>
            </a:r>
          </a:p>
        </p:txBody>
      </p:sp>
    </p:spTree>
    <p:extLst>
      <p:ext uri="{BB962C8B-B14F-4D97-AF65-F5344CB8AC3E}">
        <p14:creationId xmlns:p14="http://schemas.microsoft.com/office/powerpoint/2010/main" val="1774397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oscorea alata L.">
            <a:extLst>
              <a:ext uri="{FF2B5EF4-FFF2-40B4-BE49-F238E27FC236}">
                <a16:creationId xmlns:a16="http://schemas.microsoft.com/office/drawing/2014/main" id="{8FDB8E0D-9AD4-D941-82B1-0FE26033C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3" y="1330325"/>
            <a:ext cx="981075" cy="130651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Dioscorea alata L.">
            <a:extLst>
              <a:ext uri="{FF2B5EF4-FFF2-40B4-BE49-F238E27FC236}">
                <a16:creationId xmlns:a16="http://schemas.microsoft.com/office/drawing/2014/main" id="{604C187D-CB0A-5147-BF1B-F0A00B544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2" y="3238500"/>
            <a:ext cx="981075" cy="130651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1">
            <a:extLst>
              <a:ext uri="{FF2B5EF4-FFF2-40B4-BE49-F238E27FC236}">
                <a16:creationId xmlns:a16="http://schemas.microsoft.com/office/drawing/2014/main" id="{733EA710-ACC9-A54A-A654-EE8D5244AF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6164" y="3810001"/>
            <a:ext cx="6218237" cy="177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dist" eaLnBrk="1" hangingPunct="1"/>
            <a:r>
              <a:rPr lang="en-US" altLang="en-US" sz="1400" b="1">
                <a:latin typeface="Calibri" charset="0"/>
              </a:rPr>
              <a:t>&gt;Dioscorea alata (matK) gene, partial</a:t>
            </a:r>
          </a:p>
          <a:p>
            <a:pPr algn="dist" eaLnBrk="1" hangingPunct="1"/>
            <a:endParaRPr lang="en-US" altLang="en-US" sz="1400" b="1">
              <a:latin typeface="Calibri" charset="0"/>
            </a:endParaRPr>
          </a:p>
          <a:p>
            <a:pPr algn="dist" eaLnBrk="1" hangingPunct="1"/>
            <a:r>
              <a:rPr lang="en-US" altLang="en-US" sz="900">
                <a:latin typeface="Calibri" charset="0"/>
              </a:rPr>
              <a:t>ATTTAAATTATGTGTCAGATATATTAATACCCCATCCCATCCATCTGGAAATCCTGGTTCAAATACTTCAATGCTGGACTCAAGATGTTTCCTCTT</a:t>
            </a:r>
          </a:p>
          <a:p>
            <a:pPr algn="dist" eaLnBrk="1" hangingPunct="1"/>
            <a:r>
              <a:rPr lang="en-US" altLang="en-US" sz="900">
                <a:latin typeface="Calibri" charset="0"/>
              </a:rPr>
              <a:t>TGCATTTATTGCGATTCTTTCTCCACGAATATCATAATTCGAAT AGTTTCATTACTCCGAAAAAACCTATTTACGTGATTTCAATTTCAAAAGAAA</a:t>
            </a:r>
          </a:p>
          <a:p>
            <a:pPr algn="dist" eaLnBrk="1" hangingPunct="1"/>
            <a:r>
              <a:rPr lang="en-US" altLang="en-US" sz="900">
                <a:latin typeface="Calibri" charset="0"/>
              </a:rPr>
              <a:t>ATAAAAGATTTTTTCGAT TCCTATATAATTCTTATGTATTTGAATGTGAATTTGTATTAGTTTTTTTTCATAAGCAATCCTCTTATTT ACGATCAA</a:t>
            </a:r>
          </a:p>
          <a:p>
            <a:pPr algn="dist" eaLnBrk="1" hangingPunct="1"/>
            <a:r>
              <a:rPr lang="en-US" altLang="en-US" sz="900">
                <a:latin typeface="Calibri" charset="0"/>
              </a:rPr>
              <a:t>GGTCCTCTGGAGTCTTTCTTGAGCGAACACATTTCTATGGAAAAATGGGGCATTTTTTAGTAGTGTGTTGTAATTATTTTCAGAAGACCCAATG</a:t>
            </a:r>
          </a:p>
          <a:p>
            <a:pPr algn="dist" eaLnBrk="1" hangingPunct="1"/>
            <a:r>
              <a:rPr lang="en-US" altLang="en-US" sz="900">
                <a:latin typeface="Calibri" charset="0"/>
              </a:rPr>
              <a:t>GTTCTTCAAAGATCCTTTTCTGCATTATGTTCGATATC AAGGAAAAGCAATTCTGGTGTCAAAGGGAACTCGTCTTTTGATGAGGAAATGGAGA</a:t>
            </a:r>
          </a:p>
          <a:p>
            <a:pPr algn="dist" eaLnBrk="1" hangingPunct="1"/>
            <a:r>
              <a:rPr lang="en-US" altLang="en-US" sz="900">
                <a:latin typeface="Calibri" charset="0"/>
              </a:rPr>
              <a:t>TCTTACCTTGTCCATTTTTGGCAATATTATTTTCAATTTTGGTCTCATCCGCATAGGATTCATATAAACCAATTATCAAATTATTCCTTCTGTTTTC</a:t>
            </a:r>
          </a:p>
          <a:p>
            <a:pPr algn="dist" eaLnBrk="1" hangingPunct="1"/>
            <a:r>
              <a:rPr lang="en-US" altLang="en-US" sz="900">
                <a:latin typeface="Calibri" charset="0"/>
              </a:rPr>
              <a:t>TGGGTTATCTTTCAAATGTACTAATAAATTTTTCCGTGGTAAGGAGTCAAATGTTAGAAAATTCATTTGTAATAGATACTCTTACTAAGAAATT</a:t>
            </a:r>
          </a:p>
          <a:p>
            <a:pPr algn="dist" eaLnBrk="1" hangingPunct="1"/>
            <a:r>
              <a:rPr lang="en-US" altLang="en-US" sz="900">
                <a:latin typeface="Calibri" charset="0"/>
              </a:rPr>
              <a:t>TGATACCAGAGTTTCAGTTATTGCTCTTATTCG ATCATTGTCTAAAGCGAAATTTTGTACCGTATCCGGGCATCCTATTAGTAAGTCAATATGGA</a:t>
            </a:r>
          </a:p>
          <a:p>
            <a:pPr algn="dist" eaLnBrk="1" hangingPunct="1"/>
            <a:r>
              <a:rPr lang="en-US" altLang="en-US" sz="900">
                <a:latin typeface="Calibri" charset="0"/>
              </a:rPr>
              <a:t>CAAATTTC TCAGATTTGGATATTATTCATCGATTTGGTTGGATATGTAGAA</a:t>
            </a:r>
            <a:endParaRPr lang="en-US" altLang="en-US">
              <a:latin typeface="Calibri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CBE109-18D9-924B-8B8A-7624782943C4}"/>
              </a:ext>
            </a:extLst>
          </p:cNvPr>
          <p:cNvSpPr txBox="1"/>
          <p:nvPr/>
        </p:nvSpPr>
        <p:spPr>
          <a:xfrm>
            <a:off x="2362200" y="1371601"/>
            <a:ext cx="6096000" cy="1223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defRPr/>
            </a:pPr>
            <a:r>
              <a:rPr lang="en-US" sz="1050" dirty="0"/>
              <a:t>Leaves </a:t>
            </a:r>
            <a:r>
              <a:rPr lang="en-US" sz="1050" u="sng" dirty="0"/>
              <a:t>alternate proximally</a:t>
            </a:r>
            <a:r>
              <a:rPr lang="en-US" sz="1050" dirty="0"/>
              <a:t>, opposite and ultimately </a:t>
            </a:r>
            <a:r>
              <a:rPr lang="en-US" sz="1050" u="sng" dirty="0"/>
              <a:t>decussate distally</a:t>
            </a:r>
            <a:r>
              <a:rPr lang="en-US" sz="1050" dirty="0"/>
              <a:t>, 6–16 × 4–13 cm; </a:t>
            </a:r>
            <a:r>
              <a:rPr lang="en-US" sz="1050" u="sng" dirty="0"/>
              <a:t>petiole</a:t>
            </a:r>
            <a:r>
              <a:rPr lang="en-US" sz="1050" dirty="0"/>
              <a:t> ca. as long as blade, </a:t>
            </a:r>
            <a:r>
              <a:rPr lang="en-US" sz="1050" u="sng" dirty="0"/>
              <a:t>winged</a:t>
            </a:r>
            <a:r>
              <a:rPr lang="en-US" sz="1050" dirty="0"/>
              <a:t>, base clasping, </a:t>
            </a:r>
            <a:r>
              <a:rPr lang="en-US" sz="1050" u="sng" dirty="0"/>
              <a:t>basal lobes stipulate</a:t>
            </a:r>
            <a:r>
              <a:rPr lang="en-US" sz="1050" dirty="0"/>
              <a:t>, growing as extensions of wings, less  than 1 mm wide; blade 5–7-veined, </a:t>
            </a:r>
            <a:r>
              <a:rPr lang="en-US" sz="1050" u="sng" dirty="0"/>
              <a:t>ovate</a:t>
            </a:r>
            <a:r>
              <a:rPr lang="en-US" sz="1050" dirty="0"/>
              <a:t>, </a:t>
            </a:r>
            <a:r>
              <a:rPr lang="en-US" sz="1050" u="sng" dirty="0"/>
              <a:t>glabrous</a:t>
            </a:r>
            <a:r>
              <a:rPr lang="en-US" sz="1050" dirty="0"/>
              <a:t>, base typically </a:t>
            </a:r>
            <a:r>
              <a:rPr lang="en-US" sz="1050" u="sng" dirty="0" err="1"/>
              <a:t>sagittate</a:t>
            </a:r>
            <a:r>
              <a:rPr lang="en-US" sz="1050" dirty="0"/>
              <a:t>, m</a:t>
            </a:r>
            <a:r>
              <a:rPr lang="en-US" sz="1050" u="sng" dirty="0"/>
              <a:t>argins</a:t>
            </a:r>
            <a:r>
              <a:rPr lang="en-US" sz="1050" dirty="0"/>
              <a:t> entire, </a:t>
            </a:r>
            <a:r>
              <a:rPr lang="en-US" sz="1050" u="sng" dirty="0"/>
              <a:t>apex acute</a:t>
            </a:r>
            <a:r>
              <a:rPr lang="en-US" sz="1050" dirty="0"/>
              <a:t> to </a:t>
            </a:r>
            <a:r>
              <a:rPr lang="en-US" sz="1050" u="sng" dirty="0"/>
              <a:t>acuminate</a:t>
            </a:r>
            <a:r>
              <a:rPr lang="en-US" sz="1050" dirty="0"/>
              <a:t>. </a:t>
            </a:r>
            <a:r>
              <a:rPr lang="en-US" sz="1050" u="sng" dirty="0"/>
              <a:t>Staminate inflorescences </a:t>
            </a:r>
            <a:r>
              <a:rPr lang="en-US" sz="1050" u="sng" dirty="0" err="1"/>
              <a:t>axillary</a:t>
            </a:r>
            <a:r>
              <a:rPr lang="en-US" sz="1050" dirty="0"/>
              <a:t>, 1–2 per </a:t>
            </a:r>
            <a:r>
              <a:rPr lang="en-US" sz="1050" u="sng" dirty="0" err="1"/>
              <a:t>axil</a:t>
            </a:r>
            <a:r>
              <a:rPr lang="en-US" sz="1050" dirty="0"/>
              <a:t>, </a:t>
            </a:r>
            <a:r>
              <a:rPr lang="en-US" sz="1050" u="sng" dirty="0" err="1"/>
              <a:t>paniculate</a:t>
            </a:r>
            <a:r>
              <a:rPr lang="en-US" sz="1050" dirty="0"/>
              <a:t>, </a:t>
            </a:r>
            <a:r>
              <a:rPr lang="en-US" sz="1050" u="sng" dirty="0"/>
              <a:t>fasciculate</a:t>
            </a:r>
            <a:r>
              <a:rPr lang="en-US" sz="1050" dirty="0"/>
              <a:t>; </a:t>
            </a:r>
            <a:r>
              <a:rPr lang="en-US" sz="1050" u="sng" dirty="0"/>
              <a:t>panicles</a:t>
            </a:r>
            <a:r>
              <a:rPr lang="en-US" sz="1050" dirty="0"/>
              <a:t> bearing flowers </a:t>
            </a:r>
            <a:r>
              <a:rPr lang="en-US" sz="1050" u="sng" dirty="0" err="1"/>
              <a:t>singly,bracteolate</a:t>
            </a:r>
            <a:r>
              <a:rPr lang="en-US" sz="1050" dirty="0"/>
              <a:t>, in a zigzag pattern along </a:t>
            </a:r>
            <a:r>
              <a:rPr lang="en-US" sz="1050" u="sng" dirty="0"/>
              <a:t>rachis</a:t>
            </a:r>
            <a:r>
              <a:rPr lang="en-US" sz="1050" dirty="0"/>
              <a:t>, </a:t>
            </a:r>
            <a:r>
              <a:rPr lang="en-US" sz="1050" u="sng" dirty="0"/>
              <a:t>internodes</a:t>
            </a:r>
            <a:r>
              <a:rPr lang="en-US" sz="1050" dirty="0"/>
              <a:t> less than 2 mm; </a:t>
            </a:r>
            <a:r>
              <a:rPr lang="en-US" sz="1050" u="sng" dirty="0"/>
              <a:t>rachis</a:t>
            </a:r>
            <a:r>
              <a:rPr lang="en-US" sz="1050" dirty="0"/>
              <a:t> to 25 cm, secondary axes 1–3(–6), </a:t>
            </a:r>
            <a:r>
              <a:rPr lang="en-US" sz="1050" u="sng" dirty="0"/>
              <a:t>fasciculate</a:t>
            </a:r>
            <a:r>
              <a:rPr lang="en-US" sz="1050" dirty="0"/>
              <a:t>, less than 3 cm, each subtended by </a:t>
            </a:r>
            <a:r>
              <a:rPr lang="en-US" sz="1050" u="sng" dirty="0" err="1"/>
              <a:t>deltate</a:t>
            </a:r>
            <a:r>
              <a:rPr lang="en-US" sz="1050" u="sng" dirty="0"/>
              <a:t>-ovate</a:t>
            </a:r>
            <a:r>
              <a:rPr lang="en-US" sz="1050" dirty="0"/>
              <a:t> </a:t>
            </a:r>
            <a:r>
              <a:rPr lang="en-US" sz="1050" u="sng" dirty="0"/>
              <a:t>bracteole</a:t>
            </a:r>
            <a:r>
              <a:rPr lang="en-US" sz="1050" dirty="0"/>
              <a:t> shorter than 1 mm. </a:t>
            </a:r>
            <a:r>
              <a:rPr lang="en-US" sz="1050" i="1" dirty="0" err="1"/>
              <a:t>Pistillate</a:t>
            </a:r>
            <a:r>
              <a:rPr lang="en-US" sz="1050" dirty="0"/>
              <a:t> </a:t>
            </a:r>
            <a:r>
              <a:rPr lang="en-US" sz="1050" u="sng" dirty="0"/>
              <a:t>inflorescences</a:t>
            </a:r>
            <a:r>
              <a:rPr lang="en-US" sz="1050" dirty="0"/>
              <a:t> solitary,  4–8(–20)-flowered, 6–35 cm, </a:t>
            </a:r>
            <a:r>
              <a:rPr lang="en-US" sz="1050" u="sng" dirty="0"/>
              <a:t>internodes</a:t>
            </a:r>
            <a:r>
              <a:rPr lang="en-US" sz="1050" dirty="0"/>
              <a:t> ca. 1 cm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665E3B5A-2974-4D44-85A6-910A56AE2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2819400"/>
            <a:ext cx="1143000" cy="838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38100">
            <a:solidFill>
              <a:schemeClr val="bg1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CACCAF3-1209-0247-8ED8-4C09D0D4A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8200" y="1765092"/>
            <a:ext cx="3014664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 dirty="0">
                <a:latin typeface="Calibri" charset="0"/>
              </a:rPr>
              <a:t>Complex and </a:t>
            </a:r>
          </a:p>
          <a:p>
            <a:pPr eaLnBrk="1" hangingPunct="1"/>
            <a:r>
              <a:rPr lang="en-US" altLang="en-US" b="1" dirty="0">
                <a:latin typeface="Calibri" charset="0"/>
              </a:rPr>
              <a:t>Somewhat objective</a:t>
            </a:r>
          </a:p>
          <a:p>
            <a:pPr eaLnBrk="1" hangingPunct="1"/>
            <a:endParaRPr lang="en-US" altLang="en-US" b="1" dirty="0">
              <a:latin typeface="Calibri" charset="0"/>
            </a:endParaRPr>
          </a:p>
          <a:p>
            <a:pPr eaLnBrk="1" hangingPunct="1"/>
            <a:endParaRPr lang="en-US" altLang="en-US" b="1" dirty="0">
              <a:latin typeface="Calibri" charset="0"/>
            </a:endParaRPr>
          </a:p>
          <a:p>
            <a:pPr eaLnBrk="1" hangingPunct="1"/>
            <a:endParaRPr lang="en-US" altLang="en-US" b="1" dirty="0">
              <a:latin typeface="Calibri" charset="0"/>
            </a:endParaRPr>
          </a:p>
          <a:p>
            <a:pPr eaLnBrk="1" hangingPunct="1"/>
            <a:endParaRPr lang="en-US" altLang="en-US" b="1" dirty="0">
              <a:latin typeface="Calibri" charset="0"/>
            </a:endParaRPr>
          </a:p>
          <a:p>
            <a:pPr eaLnBrk="1" hangingPunct="1"/>
            <a:endParaRPr lang="en-US" altLang="en-US" b="1" dirty="0">
              <a:latin typeface="Calibri" charset="0"/>
            </a:endParaRPr>
          </a:p>
          <a:p>
            <a:pPr eaLnBrk="1" hangingPunct="1"/>
            <a:endParaRPr lang="en-US" altLang="en-US" b="1" dirty="0">
              <a:latin typeface="Calibri" charset="0"/>
            </a:endParaRPr>
          </a:p>
          <a:p>
            <a:pPr eaLnBrk="1" hangingPunct="1"/>
            <a:endParaRPr lang="en-US" altLang="en-US" b="1" dirty="0">
              <a:latin typeface="Calibri" charset="0"/>
            </a:endParaRPr>
          </a:p>
          <a:p>
            <a:pPr eaLnBrk="1" hangingPunct="1"/>
            <a:r>
              <a:rPr lang="en-US" altLang="en-US" b="1" dirty="0">
                <a:latin typeface="Calibri" charset="0"/>
              </a:rPr>
              <a:t>Simple (A,T,G, or C) and objective</a:t>
            </a:r>
          </a:p>
          <a:p>
            <a:pPr eaLnBrk="1" hangingPunct="1"/>
            <a:endParaRPr lang="en-US" altLang="en-US" b="1" dirty="0">
              <a:latin typeface="Calibri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9DAFB97-5142-AD41-9DCA-EE77374F3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Sequence is less complex</a:t>
            </a:r>
          </a:p>
        </p:txBody>
      </p:sp>
    </p:spTree>
    <p:extLst>
      <p:ext uri="{BB962C8B-B14F-4D97-AF65-F5344CB8AC3E}">
        <p14:creationId xmlns:p14="http://schemas.microsoft.com/office/powerpoint/2010/main" val="2672976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EAF8DCC1-487B-7445-A464-676CE3222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21290"/>
            <a:ext cx="12192000" cy="1815419"/>
          </a:xfrm>
        </p:spPr>
        <p:txBody>
          <a:bodyPr>
            <a:normAutofit/>
          </a:bodyPr>
          <a:lstStyle/>
          <a:p>
            <a:r>
              <a:rPr lang="en-US" sz="5400" dirty="0"/>
              <a:t>Lab: Mosquito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3412732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8365458-CACD-E44A-9D02-28012FAE3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Lab Setup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19B519-1E90-7942-82F4-54C3AA34819F}"/>
              </a:ext>
            </a:extLst>
          </p:cNvPr>
          <p:cNvSpPr txBox="1"/>
          <p:nvPr/>
        </p:nvSpPr>
        <p:spPr>
          <a:xfrm>
            <a:off x="250004" y="1385509"/>
            <a:ext cx="116919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 will be using DNA Subway – You can get a free account at </a:t>
            </a:r>
            <a:r>
              <a:rPr lang="en-US" sz="2800" b="1" dirty="0" err="1">
                <a:solidFill>
                  <a:srgbClr val="002060"/>
                </a:solidFill>
              </a:rPr>
              <a:t>cyverse.org</a:t>
            </a:r>
            <a:r>
              <a:rPr lang="en-US" sz="2800" b="1" dirty="0">
                <a:solidFill>
                  <a:srgbClr val="002060"/>
                </a:solidFill>
              </a:rPr>
              <a:t> </a:t>
            </a:r>
            <a:r>
              <a:rPr lang="en-US" sz="2800" dirty="0"/>
              <a:t>(optional)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ABD2FA-B73A-2943-9C4D-E4392EE70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227" y="2293450"/>
            <a:ext cx="5601544" cy="397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61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EAF8DCC1-487B-7445-A464-676CE3222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21290"/>
            <a:ext cx="12192000" cy="1815419"/>
          </a:xfrm>
        </p:spPr>
        <p:txBody>
          <a:bodyPr>
            <a:normAutofit/>
          </a:bodyPr>
          <a:lstStyle/>
          <a:p>
            <a:r>
              <a:rPr lang="en-US" sz="5400" dirty="0"/>
              <a:t>Can we tell the difference between larvae that look (nearly) identical?  </a:t>
            </a:r>
          </a:p>
        </p:txBody>
      </p:sp>
    </p:spTree>
    <p:extLst>
      <p:ext uri="{BB962C8B-B14F-4D97-AF65-F5344CB8AC3E}">
        <p14:creationId xmlns:p14="http://schemas.microsoft.com/office/powerpoint/2010/main" val="3755663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9437C67-BD18-0E4F-92DC-389E356D32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478573"/>
              </p:ext>
            </p:extLst>
          </p:nvPr>
        </p:nvGraphicFramePr>
        <p:xfrm>
          <a:off x="1269731" y="712271"/>
          <a:ext cx="10106525" cy="566276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368121">
                  <a:extLst>
                    <a:ext uri="{9D8B030D-6E8A-4147-A177-3AD203B41FA5}">
                      <a16:colId xmlns:a16="http://schemas.microsoft.com/office/drawing/2014/main" val="2509555729"/>
                    </a:ext>
                  </a:extLst>
                </a:gridCol>
                <a:gridCol w="3369202">
                  <a:extLst>
                    <a:ext uri="{9D8B030D-6E8A-4147-A177-3AD203B41FA5}">
                      <a16:colId xmlns:a16="http://schemas.microsoft.com/office/drawing/2014/main" val="2487666810"/>
                    </a:ext>
                  </a:extLst>
                </a:gridCol>
                <a:gridCol w="3369202">
                  <a:extLst>
                    <a:ext uri="{9D8B030D-6E8A-4147-A177-3AD203B41FA5}">
                      <a16:colId xmlns:a16="http://schemas.microsoft.com/office/drawing/2014/main" val="1108934579"/>
                    </a:ext>
                  </a:extLst>
                </a:gridCol>
              </a:tblGrid>
              <a:tr h="33210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Aedes adult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Anopheles adult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Culex adult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19745845"/>
                  </a:ext>
                </a:extLst>
              </a:tr>
              <a:tr h="318181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5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50" dirty="0">
                          <a:effectLst/>
                        </a:rPr>
                        <a:t>By Muhammad Mahdi Karim - Own work, GFDL 1.2, https://</a:t>
                      </a:r>
                      <a:r>
                        <a:rPr lang="en-US" sz="550" dirty="0" err="1">
                          <a:effectLst/>
                        </a:rPr>
                        <a:t>commons.wikimedia.org</a:t>
                      </a:r>
                      <a:r>
                        <a:rPr lang="en-US" sz="550" dirty="0">
                          <a:effectLst/>
                        </a:rPr>
                        <a:t>/w/</a:t>
                      </a:r>
                      <a:r>
                        <a:rPr lang="en-US" sz="550" dirty="0" err="1">
                          <a:effectLst/>
                        </a:rPr>
                        <a:t>index.php?curid</a:t>
                      </a:r>
                      <a:r>
                        <a:rPr lang="en-US" sz="550" dirty="0">
                          <a:effectLst/>
                        </a:rPr>
                        <a:t>=11185617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50" dirty="0">
                          <a:effectLst/>
                        </a:rPr>
                        <a:t>By Jim </a:t>
                      </a:r>
                      <a:r>
                        <a:rPr lang="en-US" sz="550" dirty="0" err="1">
                          <a:effectLst/>
                        </a:rPr>
                        <a:t>Gathany</a:t>
                      </a:r>
                      <a:r>
                        <a:rPr lang="en-US" sz="550" dirty="0">
                          <a:effectLst/>
                        </a:rPr>
                        <a:t> - (PHIL), ID #5814. https://</a:t>
                      </a:r>
                      <a:r>
                        <a:rPr lang="en-US" sz="550" dirty="0" err="1">
                          <a:effectLst/>
                        </a:rPr>
                        <a:t>commons.wikimedia.org</a:t>
                      </a:r>
                      <a:r>
                        <a:rPr lang="en-US" sz="550" dirty="0">
                          <a:effectLst/>
                        </a:rPr>
                        <a:t>/w/</a:t>
                      </a:r>
                      <a:r>
                        <a:rPr lang="en-US" sz="550" dirty="0" err="1">
                          <a:effectLst/>
                        </a:rPr>
                        <a:t>index.php?curid</a:t>
                      </a:r>
                      <a:r>
                        <a:rPr lang="en-US" sz="550" dirty="0">
                          <a:effectLst/>
                        </a:rPr>
                        <a:t>=799284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50" dirty="0">
                          <a:effectLst/>
                        </a:rPr>
                        <a:t>By Muhammad Mahdi Karim - Own work, GFDL 1.2, https://</a:t>
                      </a:r>
                      <a:r>
                        <a:rPr lang="en-US" sz="550" dirty="0" err="1">
                          <a:effectLst/>
                        </a:rPr>
                        <a:t>commons.wikimedia.org</a:t>
                      </a:r>
                      <a:r>
                        <a:rPr lang="en-US" sz="550" dirty="0">
                          <a:effectLst/>
                        </a:rPr>
                        <a:t>/w/</a:t>
                      </a:r>
                      <a:r>
                        <a:rPr lang="en-US" sz="550" dirty="0" err="1">
                          <a:effectLst/>
                        </a:rPr>
                        <a:t>index.php?curid</a:t>
                      </a:r>
                      <a:r>
                        <a:rPr lang="en-US" sz="550" dirty="0">
                          <a:effectLst/>
                        </a:rPr>
                        <a:t>=7673048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54415063"/>
                  </a:ext>
                </a:extLst>
              </a:tr>
              <a:tr h="2592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Aedes larva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Anopheles larva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Culex larva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30322081"/>
                  </a:ext>
                </a:extLst>
              </a:tr>
              <a:tr h="181909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550" dirty="0">
                          <a:effectLst/>
                        </a:rPr>
                      </a:b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5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50" dirty="0">
                          <a:effectLst/>
                        </a:rPr>
                        <a:t>Photograph by Michele M. </a:t>
                      </a:r>
                      <a:r>
                        <a:rPr lang="en-US" sz="550" dirty="0" err="1">
                          <a:effectLst/>
                        </a:rPr>
                        <a:t>Cutwa</a:t>
                      </a:r>
                      <a:r>
                        <a:rPr lang="en-US" sz="550" dirty="0">
                          <a:effectLst/>
                        </a:rPr>
                        <a:t>, University of Florida.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50" dirty="0"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5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50" dirty="0"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5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50" dirty="0">
                          <a:effectLst/>
                        </a:rPr>
                        <a:t>Photograph by Michelle </a:t>
                      </a:r>
                      <a:r>
                        <a:rPr lang="en-US" sz="550" dirty="0" err="1">
                          <a:effectLst/>
                        </a:rPr>
                        <a:t>Cutwa</a:t>
                      </a:r>
                      <a:r>
                        <a:rPr lang="en-US" sz="550" dirty="0">
                          <a:effectLst/>
                        </a:rPr>
                        <a:t>-Francis, University of Florida.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50" dirty="0"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6503993"/>
                  </a:ext>
                </a:extLst>
              </a:tr>
            </a:tbl>
          </a:graphicData>
        </a:graphic>
      </p:graphicFrame>
      <p:pic>
        <p:nvPicPr>
          <p:cNvPr id="9" name="image30.jpg">
            <a:extLst>
              <a:ext uri="{FF2B5EF4-FFF2-40B4-BE49-F238E27FC236}">
                <a16:creationId xmlns:a16="http://schemas.microsoft.com/office/drawing/2014/main" id="{59578AB9-450C-FB46-AD89-87E506E9B277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432559" y="1347534"/>
            <a:ext cx="3120189" cy="2358189"/>
          </a:xfrm>
          <a:prstGeom prst="rect">
            <a:avLst/>
          </a:prstGeom>
          <a:ln/>
        </p:spPr>
      </p:pic>
      <p:pic>
        <p:nvPicPr>
          <p:cNvPr id="10" name="image33.jpg">
            <a:extLst>
              <a:ext uri="{FF2B5EF4-FFF2-40B4-BE49-F238E27FC236}">
                <a16:creationId xmlns:a16="http://schemas.microsoft.com/office/drawing/2014/main" id="{BA4A585E-7211-494A-9F72-B9197112D6FC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705146" y="1347534"/>
            <a:ext cx="3235696" cy="2358188"/>
          </a:xfrm>
          <a:prstGeom prst="rect">
            <a:avLst/>
          </a:prstGeom>
          <a:ln/>
        </p:spPr>
      </p:pic>
      <p:pic>
        <p:nvPicPr>
          <p:cNvPr id="11" name="image31.jpg">
            <a:extLst>
              <a:ext uri="{FF2B5EF4-FFF2-40B4-BE49-F238E27FC236}">
                <a16:creationId xmlns:a16="http://schemas.microsoft.com/office/drawing/2014/main" id="{B284B0DD-B538-DF41-8812-42EC128A5702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8093240" y="1347533"/>
            <a:ext cx="3120188" cy="2435193"/>
          </a:xfrm>
          <a:prstGeom prst="rect">
            <a:avLst/>
          </a:prstGeom>
          <a:ln/>
        </p:spPr>
      </p:pic>
      <p:pic>
        <p:nvPicPr>
          <p:cNvPr id="12" name="image35.jpg" descr="Larva of the Asian tiger mosquito, Aedes albopictus (Skuse). ">
            <a:extLst>
              <a:ext uri="{FF2B5EF4-FFF2-40B4-BE49-F238E27FC236}">
                <a16:creationId xmlns:a16="http://schemas.microsoft.com/office/drawing/2014/main" id="{FFB2C789-E5B8-D545-9F84-7C2A744F0DFD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2169693" y="4620126"/>
            <a:ext cx="1645920" cy="1371600"/>
          </a:xfrm>
          <a:prstGeom prst="rect">
            <a:avLst/>
          </a:prstGeom>
          <a:ln/>
        </p:spPr>
      </p:pic>
      <p:pic>
        <p:nvPicPr>
          <p:cNvPr id="13" name="image34.jpg">
            <a:extLst>
              <a:ext uri="{FF2B5EF4-FFF2-40B4-BE49-F238E27FC236}">
                <a16:creationId xmlns:a16="http://schemas.microsoft.com/office/drawing/2014/main" id="{55CFF6A3-6020-754A-AB11-4BE545CBBC78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5427044" y="4620126"/>
            <a:ext cx="1645920" cy="1371600"/>
          </a:xfrm>
          <a:prstGeom prst="rect">
            <a:avLst/>
          </a:prstGeom>
          <a:ln/>
        </p:spPr>
      </p:pic>
      <p:pic>
        <p:nvPicPr>
          <p:cNvPr id="14" name="image37.jpg" descr="Larva of Culex (Melanoconion) pilosus, a mosquito. ">
            <a:extLst>
              <a:ext uri="{FF2B5EF4-FFF2-40B4-BE49-F238E27FC236}">
                <a16:creationId xmlns:a16="http://schemas.microsoft.com/office/drawing/2014/main" id="{5D76529B-7E9C-F24C-8C91-313A3DFDC937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8830374" y="4620126"/>
            <a:ext cx="1645920" cy="13716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30202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36.png">
            <a:extLst>
              <a:ext uri="{FF2B5EF4-FFF2-40B4-BE49-F238E27FC236}">
                <a16:creationId xmlns:a16="http://schemas.microsoft.com/office/drawing/2014/main" id="{D44CCB26-504C-1A48-BBF1-D6902523BA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12291" y="316129"/>
            <a:ext cx="6167417" cy="6059488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3408648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787B5B0-BDCB-4046-B8F8-8BEF0180A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Why does this matter?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6D9658-47F5-9C44-BE0A-C821C0AC11B2}"/>
              </a:ext>
            </a:extLst>
          </p:cNvPr>
          <p:cNvSpPr/>
          <p:nvPr/>
        </p:nvSpPr>
        <p:spPr>
          <a:xfrm>
            <a:off x="609600" y="1871182"/>
            <a:ext cx="6096000" cy="328808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i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Aedes</a:t>
            </a: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:</a:t>
            </a:r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1400"/>
              </a:spcBef>
              <a:spcAft>
                <a:spcPts val="0"/>
              </a:spcAft>
              <a:buSzPts val="1000"/>
              <a:buFont typeface="Arial" panose="020B0604020202020204" pitchFamily="34" charset="0"/>
              <a:buChar char="●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ea typeface="Noto Sans Symbols"/>
                <a:cs typeface="Noto Sans Symbols"/>
              </a:rPr>
              <a:t>Chikungunya</a:t>
            </a:r>
            <a:endParaRPr lang="en-US" sz="3200" dirty="0">
              <a:solidFill>
                <a:srgbClr val="000000"/>
              </a:solidFill>
              <a:latin typeface="Noto Sans Symbols"/>
              <a:ea typeface="Noto Sans Symbols"/>
              <a:cs typeface="Noto Sans Symbols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Char char="●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ea typeface="Noto Sans Symbols"/>
                <a:cs typeface="Noto Sans Symbols"/>
              </a:rPr>
              <a:t>Dengue fever</a:t>
            </a:r>
            <a:endParaRPr lang="en-US" sz="3200" dirty="0">
              <a:solidFill>
                <a:srgbClr val="000000"/>
              </a:solidFill>
              <a:latin typeface="Noto Sans Symbols"/>
              <a:ea typeface="Noto Sans Symbols"/>
              <a:cs typeface="Noto Sans Symbols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Char char="●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ea typeface="Noto Sans Symbols"/>
                <a:cs typeface="Noto Sans Symbols"/>
              </a:rPr>
              <a:t>Lymphatic filariasis</a:t>
            </a:r>
            <a:endParaRPr lang="en-US" sz="3200" dirty="0">
              <a:solidFill>
                <a:srgbClr val="000000"/>
              </a:solidFill>
              <a:latin typeface="Noto Sans Symbols"/>
              <a:ea typeface="Noto Sans Symbols"/>
              <a:cs typeface="Noto Sans Symbols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Char char="●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ea typeface="Noto Sans Symbols"/>
                <a:cs typeface="Noto Sans Symbols"/>
              </a:rPr>
              <a:t>Rift Valley fever</a:t>
            </a:r>
            <a:endParaRPr lang="en-US" sz="3200" dirty="0">
              <a:solidFill>
                <a:srgbClr val="000000"/>
              </a:solidFill>
              <a:latin typeface="Noto Sans Symbols"/>
              <a:ea typeface="Noto Sans Symbols"/>
              <a:cs typeface="Noto Sans Symbols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Char char="●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ea typeface="Noto Sans Symbols"/>
                <a:cs typeface="Noto Sans Symbols"/>
              </a:rPr>
              <a:t>Yellow fever</a:t>
            </a:r>
            <a:endParaRPr lang="en-US" sz="3200" dirty="0">
              <a:solidFill>
                <a:srgbClr val="000000"/>
              </a:solidFill>
              <a:latin typeface="Noto Sans Symbols"/>
              <a:ea typeface="Noto Sans Symbols"/>
              <a:cs typeface="Noto Sans Symbols"/>
            </a:endParaRPr>
          </a:p>
          <a:p>
            <a:pPr marL="342900" marR="0" lvl="0" indent="-342900">
              <a:spcBef>
                <a:spcPts val="0"/>
              </a:spcBef>
              <a:spcAft>
                <a:spcPts val="1400"/>
              </a:spcAft>
              <a:buSzPts val="1000"/>
              <a:buFont typeface="Arial" panose="020B0604020202020204" pitchFamily="34" charset="0"/>
              <a:buChar char="●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ea typeface="Noto Sans Symbols"/>
                <a:cs typeface="Noto Sans Symbols"/>
              </a:rPr>
              <a:t>Zika</a:t>
            </a:r>
            <a:endParaRPr lang="en-US" sz="3200" dirty="0">
              <a:solidFill>
                <a:srgbClr val="000000"/>
              </a:solidFill>
              <a:effectLst/>
              <a:latin typeface="Noto Sans Symbols"/>
              <a:ea typeface="Noto Sans Symbols"/>
              <a:cs typeface="Noto Sans Symbol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CA5B6B-F303-DF4A-8CFA-C0A4908EFFBB}"/>
              </a:ext>
            </a:extLst>
          </p:cNvPr>
          <p:cNvSpPr/>
          <p:nvPr/>
        </p:nvSpPr>
        <p:spPr>
          <a:xfrm>
            <a:off x="4381099" y="1878786"/>
            <a:ext cx="3429802" cy="1564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Anopheles</a:t>
            </a: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:</a:t>
            </a:r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1400"/>
              </a:spcBef>
              <a:spcAft>
                <a:spcPts val="0"/>
              </a:spcAft>
              <a:buSzPts val="1000"/>
              <a:buFont typeface="Arial" panose="020B0604020202020204" pitchFamily="34" charset="0"/>
              <a:buChar char="●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ea typeface="Noto Sans Symbols"/>
                <a:cs typeface="Noto Sans Symbols"/>
              </a:rPr>
              <a:t>Malaria</a:t>
            </a:r>
            <a:endParaRPr lang="en-US" sz="3200" dirty="0">
              <a:solidFill>
                <a:srgbClr val="000000"/>
              </a:solidFill>
              <a:latin typeface="Noto Sans Symbols"/>
              <a:ea typeface="Noto Sans Symbols"/>
              <a:cs typeface="Noto Sans Symbols"/>
            </a:endParaRPr>
          </a:p>
          <a:p>
            <a:pPr marL="342900" marR="0" lvl="0" indent="-342900">
              <a:spcBef>
                <a:spcPts val="0"/>
              </a:spcBef>
              <a:spcAft>
                <a:spcPts val="1400"/>
              </a:spcAft>
              <a:buSzPts val="1000"/>
              <a:buFont typeface="Arial" panose="020B0604020202020204" pitchFamily="34" charset="0"/>
              <a:buChar char="●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ea typeface="Noto Sans Symbols"/>
                <a:cs typeface="Noto Sans Symbols"/>
              </a:rPr>
              <a:t>Lymphatic filariasis</a:t>
            </a:r>
            <a:endParaRPr lang="en-US" sz="3200" dirty="0">
              <a:solidFill>
                <a:srgbClr val="000000"/>
              </a:solidFill>
              <a:effectLst/>
              <a:latin typeface="Noto Sans Symbols"/>
              <a:ea typeface="Noto Sans Symbols"/>
              <a:cs typeface="Noto Sans Symbol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1F9B06-3613-8946-8ECB-5AD55AC1831D}"/>
              </a:ext>
            </a:extLst>
          </p:cNvPr>
          <p:cNvSpPr/>
          <p:nvPr/>
        </p:nvSpPr>
        <p:spPr>
          <a:xfrm>
            <a:off x="8213558" y="1871182"/>
            <a:ext cx="3949566" cy="1995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Culex</a:t>
            </a: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:</a:t>
            </a:r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1400"/>
              </a:spcBef>
              <a:spcAft>
                <a:spcPts val="0"/>
              </a:spcAft>
              <a:buSzPts val="1000"/>
              <a:buFont typeface="Arial" panose="020B0604020202020204" pitchFamily="34" charset="0"/>
              <a:buChar char="●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ea typeface="Noto Sans Symbols"/>
                <a:cs typeface="Noto Sans Symbols"/>
              </a:rPr>
              <a:t>Japanese encephalitis</a:t>
            </a:r>
            <a:endParaRPr lang="en-US" sz="3200" dirty="0">
              <a:solidFill>
                <a:srgbClr val="000000"/>
              </a:solidFill>
              <a:latin typeface="Noto Sans Symbols"/>
              <a:ea typeface="Noto Sans Symbols"/>
              <a:cs typeface="Noto Sans Symbols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Char char="●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ea typeface="Noto Sans Symbols"/>
                <a:cs typeface="Noto Sans Symbols"/>
              </a:rPr>
              <a:t>Lymphatic filariasis</a:t>
            </a:r>
            <a:endParaRPr lang="en-US" sz="3200" dirty="0">
              <a:solidFill>
                <a:srgbClr val="000000"/>
              </a:solidFill>
              <a:latin typeface="Noto Sans Symbols"/>
              <a:ea typeface="Noto Sans Symbols"/>
              <a:cs typeface="Noto Sans Symbols"/>
            </a:endParaRPr>
          </a:p>
          <a:p>
            <a:pPr marL="342900" marR="0" lvl="0" indent="-342900">
              <a:spcBef>
                <a:spcPts val="0"/>
              </a:spcBef>
              <a:spcAft>
                <a:spcPts val="1400"/>
              </a:spcAft>
              <a:buSzPts val="1000"/>
              <a:buFont typeface="Arial" panose="020B0604020202020204" pitchFamily="34" charset="0"/>
              <a:buChar char="●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ea typeface="Noto Sans Symbols"/>
                <a:cs typeface="Noto Sans Symbols"/>
              </a:rPr>
              <a:t>West Nile fever</a:t>
            </a:r>
            <a:endParaRPr lang="en-US" sz="3200" dirty="0">
              <a:solidFill>
                <a:srgbClr val="000000"/>
              </a:solidFill>
              <a:effectLst/>
              <a:latin typeface="Noto Sans Symbols"/>
              <a:ea typeface="Noto Sans Symbols"/>
              <a:cs typeface="Noto Sans Symbols"/>
            </a:endParaRPr>
          </a:p>
        </p:txBody>
      </p:sp>
    </p:spTree>
    <p:extLst>
      <p:ext uri="{BB962C8B-B14F-4D97-AF65-F5344CB8AC3E}">
        <p14:creationId xmlns:p14="http://schemas.microsoft.com/office/powerpoint/2010/main" val="432018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mosquito range maps">
            <a:extLst>
              <a:ext uri="{FF2B5EF4-FFF2-40B4-BE49-F238E27FC236}">
                <a16:creationId xmlns:a16="http://schemas.microsoft.com/office/drawing/2014/main" id="{410EACED-5088-534A-8C24-C8E55605C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416" y="1376243"/>
            <a:ext cx="9606013" cy="485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787B5B0-BDCB-4046-B8F8-8BEF0180A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Why does this matter? </a:t>
            </a:r>
          </a:p>
        </p:txBody>
      </p:sp>
    </p:spTree>
    <p:extLst>
      <p:ext uri="{BB962C8B-B14F-4D97-AF65-F5344CB8AC3E}">
        <p14:creationId xmlns:p14="http://schemas.microsoft.com/office/powerpoint/2010/main" val="2218203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EAF8DCC1-487B-7445-A464-676CE3222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21290"/>
            <a:ext cx="12192000" cy="1815419"/>
          </a:xfrm>
        </p:spPr>
        <p:txBody>
          <a:bodyPr>
            <a:normAutofit/>
          </a:bodyPr>
          <a:lstStyle/>
          <a:p>
            <a:r>
              <a:rPr lang="en-US" sz="5400" dirty="0"/>
              <a:t>Lab: DNA Sequencing Background</a:t>
            </a:r>
          </a:p>
        </p:txBody>
      </p:sp>
    </p:spTree>
    <p:extLst>
      <p:ext uri="{BB962C8B-B14F-4D97-AF65-F5344CB8AC3E}">
        <p14:creationId xmlns:p14="http://schemas.microsoft.com/office/powerpoint/2010/main" val="742997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953B4E-D62E-8446-94DC-51A1FA7CCF59}"/>
              </a:ext>
            </a:extLst>
          </p:cNvPr>
          <p:cNvSpPr/>
          <p:nvPr/>
        </p:nvSpPr>
        <p:spPr>
          <a:xfrm>
            <a:off x="3309628" y="5862405"/>
            <a:ext cx="5572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https://dnalc.cshl.edu/resources/animations/cycseq.html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9C6649-D11B-154F-89A5-3FF34F5A1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802" y="1678064"/>
            <a:ext cx="6432585" cy="39936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B340372-7620-B245-8E41-02ECCA6DF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83069"/>
            <a:ext cx="10972800" cy="1143000"/>
          </a:xfrm>
        </p:spPr>
        <p:txBody>
          <a:bodyPr/>
          <a:lstStyle/>
          <a:p>
            <a:r>
              <a:rPr lang="en-US" dirty="0"/>
              <a:t>DNA Sequencing</a:t>
            </a:r>
          </a:p>
        </p:txBody>
      </p:sp>
    </p:spTree>
    <p:extLst>
      <p:ext uri="{BB962C8B-B14F-4D97-AF65-F5344CB8AC3E}">
        <p14:creationId xmlns:p14="http://schemas.microsoft.com/office/powerpoint/2010/main" val="1233234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06F07-4AE8-D149-AB8A-7AA9E7048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Anopheles DNA…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E18481-AD44-CE47-8EBB-2ABFEBAEE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1916564"/>
            <a:ext cx="106934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650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EAF8DCC1-487B-7445-A464-676CE3222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21290"/>
            <a:ext cx="12192000" cy="1815419"/>
          </a:xfrm>
        </p:spPr>
        <p:txBody>
          <a:bodyPr>
            <a:normAutofit/>
          </a:bodyPr>
          <a:lstStyle/>
          <a:p>
            <a:r>
              <a:rPr lang="en-US" sz="5400" dirty="0"/>
              <a:t>Lab: Creating a DNA Subway Project</a:t>
            </a:r>
            <a:br>
              <a:rPr lang="en-US" sz="5400" dirty="0"/>
            </a:br>
            <a:r>
              <a:rPr lang="en-US" sz="4400" dirty="0"/>
              <a:t>(follow along in the packet)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706847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63E7E-0EEC-B042-A5AA-2F53DB3B4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on DNA Subway Blue Line</a:t>
            </a:r>
          </a:p>
        </p:txBody>
      </p:sp>
      <p:pic>
        <p:nvPicPr>
          <p:cNvPr id="4" name="image7.png">
            <a:extLst>
              <a:ext uri="{FF2B5EF4-FFF2-40B4-BE49-F238E27FC236}">
                <a16:creationId xmlns:a16="http://schemas.microsoft.com/office/drawing/2014/main" id="{31B3C446-31CF-EE49-830F-C1789BEE1EDE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070033" y="1656013"/>
            <a:ext cx="8652510" cy="436940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7493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4BE39A-E15D-1647-A35C-74EADC68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57500"/>
            <a:ext cx="12192000" cy="1143000"/>
          </a:xfrm>
        </p:spPr>
        <p:txBody>
          <a:bodyPr>
            <a:noAutofit/>
          </a:bodyPr>
          <a:lstStyle/>
          <a:p>
            <a:r>
              <a:rPr lang="en-US" sz="7200" dirty="0"/>
              <a:t>Barcoding Bioinformatics</a:t>
            </a:r>
            <a:br>
              <a:rPr lang="en-US" sz="7200" dirty="0"/>
            </a:br>
            <a:r>
              <a:rPr lang="en-US" sz="7200" dirty="0"/>
              <a:t>Part I</a:t>
            </a:r>
            <a:br>
              <a:rPr lang="en-US" sz="7200" dirty="0"/>
            </a:br>
            <a:r>
              <a:rPr lang="en-US" sz="4800" dirty="0"/>
              <a:t>(Background and Sequence Quality)</a:t>
            </a:r>
            <a:endParaRPr lang="en-US" sz="7200" i="1" dirty="0"/>
          </a:p>
        </p:txBody>
      </p:sp>
    </p:spTree>
    <p:extLst>
      <p:ext uri="{BB962C8B-B14F-4D97-AF65-F5344CB8AC3E}">
        <p14:creationId xmlns:p14="http://schemas.microsoft.com/office/powerpoint/2010/main" val="2039470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EAF8DCC1-487B-7445-A464-676CE3222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21290"/>
            <a:ext cx="12192000" cy="1815419"/>
          </a:xfrm>
        </p:spPr>
        <p:txBody>
          <a:bodyPr>
            <a:normAutofit/>
          </a:bodyPr>
          <a:lstStyle/>
          <a:p>
            <a:r>
              <a:rPr lang="en-US" sz="5400" dirty="0"/>
              <a:t>Key Concept: Data Quality</a:t>
            </a:r>
          </a:p>
        </p:txBody>
      </p:sp>
    </p:spTree>
    <p:extLst>
      <p:ext uri="{BB962C8B-B14F-4D97-AF65-F5344CB8AC3E}">
        <p14:creationId xmlns:p14="http://schemas.microsoft.com/office/powerpoint/2010/main" val="31622515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F2743-9B20-E04F-8A5D-040B483E2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sequence examples…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206FEA-4E02-D441-9F2D-3DEA4D0B878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839" y="1738462"/>
            <a:ext cx="6212322" cy="44313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65454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C4F3210-2ED3-B847-808A-EF58DAEB3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Phred scores…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9223474-BFE9-B042-9960-F2AAD1ECE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601468"/>
              </p:ext>
            </p:extLst>
          </p:nvPr>
        </p:nvGraphicFramePr>
        <p:xfrm>
          <a:off x="2021305" y="1722921"/>
          <a:ext cx="8884117" cy="4186992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2493389">
                  <a:extLst>
                    <a:ext uri="{9D8B030D-6E8A-4147-A177-3AD203B41FA5}">
                      <a16:colId xmlns:a16="http://schemas.microsoft.com/office/drawing/2014/main" val="407075972"/>
                    </a:ext>
                  </a:extLst>
                </a:gridCol>
                <a:gridCol w="4401528">
                  <a:extLst>
                    <a:ext uri="{9D8B030D-6E8A-4147-A177-3AD203B41FA5}">
                      <a16:colId xmlns:a16="http://schemas.microsoft.com/office/drawing/2014/main" val="2821840907"/>
                    </a:ext>
                  </a:extLst>
                </a:gridCol>
                <a:gridCol w="1989200">
                  <a:extLst>
                    <a:ext uri="{9D8B030D-6E8A-4147-A177-3AD203B41FA5}">
                      <a16:colId xmlns:a16="http://schemas.microsoft.com/office/drawing/2014/main" val="1871094534"/>
                    </a:ext>
                  </a:extLst>
                </a:gridCol>
              </a:tblGrid>
              <a:tr h="69783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</a:rPr>
                        <a:t>Phred Score</a:t>
                      </a:r>
                      <a:endParaRPr lang="en-US" sz="4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</a:rPr>
                        <a:t>Error (bases miscalled)</a:t>
                      </a:r>
                      <a:endParaRPr lang="en-US" sz="4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</a:rPr>
                        <a:t>Accuracy</a:t>
                      </a:r>
                      <a:endParaRPr lang="en-US" sz="4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4726097"/>
                  </a:ext>
                </a:extLst>
              </a:tr>
              <a:tr h="69783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</a:rPr>
                        <a:t>10</a:t>
                      </a:r>
                      <a:endParaRPr lang="en-US" sz="4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</a:rPr>
                        <a:t>1 in 10 </a:t>
                      </a:r>
                      <a:endParaRPr lang="en-US" sz="4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</a:rPr>
                        <a:t>90%</a:t>
                      </a:r>
                      <a:endParaRPr lang="en-US" sz="4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8953325"/>
                  </a:ext>
                </a:extLst>
              </a:tr>
              <a:tr h="69783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</a:rPr>
                        <a:t>20</a:t>
                      </a:r>
                      <a:endParaRPr lang="en-US" sz="4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</a:rPr>
                        <a:t>1 in 100</a:t>
                      </a:r>
                      <a:endParaRPr lang="en-US" sz="4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</a:rPr>
                        <a:t>99%</a:t>
                      </a:r>
                      <a:endParaRPr lang="en-US" sz="4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92051143"/>
                  </a:ext>
                </a:extLst>
              </a:tr>
              <a:tr h="69783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</a:rPr>
                        <a:t>30</a:t>
                      </a:r>
                      <a:endParaRPr lang="en-US" sz="4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</a:rPr>
                        <a:t>1 in 1,000</a:t>
                      </a:r>
                      <a:endParaRPr lang="en-US" sz="4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</a:rPr>
                        <a:t>99.9%</a:t>
                      </a:r>
                      <a:endParaRPr lang="en-US" sz="4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7690132"/>
                  </a:ext>
                </a:extLst>
              </a:tr>
              <a:tr h="69783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</a:rPr>
                        <a:t>40</a:t>
                      </a:r>
                      <a:endParaRPr lang="en-US" sz="4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</a:rPr>
                        <a:t>1 in 10,000</a:t>
                      </a:r>
                      <a:endParaRPr lang="en-US" sz="4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</a:rPr>
                        <a:t>99.99%</a:t>
                      </a:r>
                      <a:endParaRPr lang="en-US" sz="4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8564148"/>
                  </a:ext>
                </a:extLst>
              </a:tr>
              <a:tr h="69783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</a:rPr>
                        <a:t>50</a:t>
                      </a:r>
                      <a:endParaRPr lang="en-US" sz="4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</a:rPr>
                        <a:t>1 in 100,000</a:t>
                      </a:r>
                      <a:endParaRPr lang="en-US" sz="4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</a:rPr>
                        <a:t>99.999%</a:t>
                      </a:r>
                      <a:endParaRPr lang="en-US" sz="4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5629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3939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EAF8DCC1-487B-7445-A464-676CE3222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21290"/>
            <a:ext cx="12192000" cy="1815419"/>
          </a:xfrm>
        </p:spPr>
        <p:txBody>
          <a:bodyPr>
            <a:normAutofit/>
          </a:bodyPr>
          <a:lstStyle/>
          <a:p>
            <a:r>
              <a:rPr lang="en-US" sz="5400" dirty="0"/>
              <a:t>Next time: </a:t>
            </a:r>
            <a:br>
              <a:rPr lang="en-US" sz="5400" dirty="0"/>
            </a:br>
            <a:r>
              <a:rPr lang="en-US" sz="5400" dirty="0"/>
              <a:t>Comparing sequences with BLAST</a:t>
            </a:r>
          </a:p>
        </p:txBody>
      </p:sp>
    </p:spTree>
    <p:extLst>
      <p:ext uri="{BB962C8B-B14F-4D97-AF65-F5344CB8AC3E}">
        <p14:creationId xmlns:p14="http://schemas.microsoft.com/office/powerpoint/2010/main" val="3386290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A4D7C7-802E-B643-AB1A-7172646C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Bioinformatics is about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DB0436-6017-7045-8303-BD89BE5E6E3C}"/>
              </a:ext>
            </a:extLst>
          </p:cNvPr>
          <p:cNvSpPr txBox="1"/>
          <p:nvPr/>
        </p:nvSpPr>
        <p:spPr>
          <a:xfrm>
            <a:off x="554619" y="2467686"/>
            <a:ext cx="110827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/>
              <a:t>Often</a:t>
            </a:r>
            <a:r>
              <a:rPr lang="en-US" sz="3600"/>
              <a:t>, when </a:t>
            </a:r>
            <a:r>
              <a:rPr lang="en-US" sz="3600" dirty="0"/>
              <a:t>we are speaking about data in biology, we are talking about DNA Sequence (there are lots of other data, we just won’t be talking about that today)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019729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A4D7C7-802E-B643-AB1A-7172646C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DNA Sequence</a:t>
            </a:r>
          </a:p>
        </p:txBody>
      </p:sp>
      <p:pic>
        <p:nvPicPr>
          <p:cNvPr id="12290" name="Picture 2" descr="Image result for ncbi logo">
            <a:extLst>
              <a:ext uri="{FF2B5EF4-FFF2-40B4-BE49-F238E27FC236}">
                <a16:creationId xmlns:a16="http://schemas.microsoft.com/office/drawing/2014/main" id="{776EB015-A61D-2049-9143-30E015240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57" y="1358863"/>
            <a:ext cx="4137795" cy="232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9DC113-1705-4B47-A2A1-139BDA5BB761}"/>
              </a:ext>
            </a:extLst>
          </p:cNvPr>
          <p:cNvSpPr txBox="1"/>
          <p:nvPr/>
        </p:nvSpPr>
        <p:spPr>
          <a:xfrm>
            <a:off x="1982480" y="3067042"/>
            <a:ext cx="822703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Quick Tour</a:t>
            </a:r>
            <a:endParaRPr lang="en-US" sz="3600" dirty="0">
              <a:hlinkClick r:id="rId3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NCBI Homepage </a:t>
            </a:r>
            <a:r>
              <a:rPr lang="en-US" sz="1600" dirty="0">
                <a:hlinkClick r:id="rId3"/>
              </a:rPr>
              <a:t>https://www.ncbi.nlm.nih.gov/</a:t>
            </a:r>
            <a:endParaRPr lang="en-US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Human Genome: </a:t>
            </a:r>
            <a:r>
              <a:rPr lang="en-US" sz="1600" dirty="0">
                <a:hlinkClick r:id="rId4"/>
              </a:rPr>
              <a:t>https://www.ncbi.nlm.nih.gov/projects/genome/guide/human/index.shtml</a:t>
            </a:r>
            <a:r>
              <a:rPr lang="en-US" sz="16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Corona Virus Genome: </a:t>
            </a:r>
            <a:r>
              <a:rPr lang="en-US" sz="1600" dirty="0">
                <a:hlinkClick r:id="rId5"/>
              </a:rPr>
              <a:t>https://mra.asm.org/content/9/11/e00169-20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774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4BE39A-E15D-1647-A35C-74EADC68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57500"/>
            <a:ext cx="12192000" cy="1143000"/>
          </a:xfrm>
        </p:spPr>
        <p:txBody>
          <a:bodyPr>
            <a:noAutofit/>
          </a:bodyPr>
          <a:lstStyle/>
          <a:p>
            <a:r>
              <a:rPr lang="en-US" sz="7200" dirty="0"/>
              <a:t>Introduction to Barcoding</a:t>
            </a:r>
            <a:endParaRPr lang="en-US" sz="7200" i="1" dirty="0"/>
          </a:p>
        </p:txBody>
      </p:sp>
    </p:spTree>
    <p:extLst>
      <p:ext uri="{BB962C8B-B14F-4D97-AF65-F5344CB8AC3E}">
        <p14:creationId xmlns:p14="http://schemas.microsoft.com/office/powerpoint/2010/main" val="3064142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A4D7C7-802E-B643-AB1A-7172646C8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21290"/>
            <a:ext cx="12192000" cy="1815419"/>
          </a:xfrm>
        </p:spPr>
        <p:txBody>
          <a:bodyPr>
            <a:normAutofit/>
          </a:bodyPr>
          <a:lstStyle/>
          <a:p>
            <a:r>
              <a:rPr lang="en-US" sz="5400" dirty="0"/>
              <a:t>How can you identify an organism using </a:t>
            </a:r>
            <a:br>
              <a:rPr lang="en-US" sz="5400" dirty="0"/>
            </a:br>
            <a:r>
              <a:rPr lang="en-US" sz="5400" dirty="0"/>
              <a:t>just its DNA?</a:t>
            </a:r>
          </a:p>
        </p:txBody>
      </p:sp>
    </p:spTree>
    <p:extLst>
      <p:ext uri="{BB962C8B-B14F-4D97-AF65-F5344CB8AC3E}">
        <p14:creationId xmlns:p14="http://schemas.microsoft.com/office/powerpoint/2010/main" val="718767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9E8766-9220-1A4A-814D-DE791FE77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DNA Barcoding?</a:t>
            </a:r>
          </a:p>
        </p:txBody>
      </p:sp>
      <p:pic>
        <p:nvPicPr>
          <p:cNvPr id="6" name="Picture 5" descr="http://auntiekate.files.wordpress.com/2008/12/passionflower.jpg">
            <a:extLst>
              <a:ext uri="{FF2B5EF4-FFF2-40B4-BE49-F238E27FC236}">
                <a16:creationId xmlns:a16="http://schemas.microsoft.com/office/drawing/2014/main" id="{6AB18567-1ED8-4647-A8A4-BC59C1D77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contrast="10000"/>
          </a:blip>
          <a:srcRect/>
          <a:stretch>
            <a:fillRect/>
          </a:stretch>
        </p:blipFill>
        <p:spPr bwMode="auto">
          <a:xfrm>
            <a:off x="3726116" y="1521118"/>
            <a:ext cx="4876800" cy="3657600"/>
          </a:xfrm>
          <a:prstGeom prst="rect">
            <a:avLst/>
          </a:prstGeom>
          <a:ln>
            <a:noFill/>
          </a:ln>
          <a:effectLst>
            <a:reflection blurRad="6350" stA="50000" endA="300" endPos="38500" dist="50800" dir="5400000" sy="-100000" algn="bl" rotWithShape="0"/>
            <a:softEdge rad="112500"/>
          </a:effectLst>
        </p:spPr>
      </p:pic>
      <p:pic>
        <p:nvPicPr>
          <p:cNvPr id="7" name="Picture 4" descr="http://notallbits.files.wordpress.com/2009/06/code128bar.jpg">
            <a:extLst>
              <a:ext uri="{FF2B5EF4-FFF2-40B4-BE49-F238E27FC236}">
                <a16:creationId xmlns:a16="http://schemas.microsoft.com/office/drawing/2014/main" id="{EC519A7C-9F3D-134C-8857-4D0835343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0880000">
            <a:off x="7028428" y="4598344"/>
            <a:ext cx="1536182" cy="529949"/>
          </a:xfrm>
          <a:prstGeom prst="rect">
            <a:avLst/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1541042" lon="21056589" rev="20879087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</p:spTree>
    <p:extLst>
      <p:ext uri="{BB962C8B-B14F-4D97-AF65-F5344CB8AC3E}">
        <p14:creationId xmlns:p14="http://schemas.microsoft.com/office/powerpoint/2010/main" val="1894691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0ED9-D5D6-1F4C-8FC8-4368960A2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DNA Barcoding</a:t>
            </a:r>
          </a:p>
        </p:txBody>
      </p:sp>
      <p:pic>
        <p:nvPicPr>
          <p:cNvPr id="4" name="Picture 2" descr="http://www.nancybilello.com/image/BeautifulPlants1765184.jpg">
            <a:extLst>
              <a:ext uri="{FF2B5EF4-FFF2-40B4-BE49-F238E27FC236}">
                <a16:creationId xmlns:a16="http://schemas.microsoft.com/office/drawing/2014/main" id="{8322E067-8CC9-144B-A4AF-D4DF8DA43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1752601"/>
            <a:ext cx="2987675" cy="199231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C:\Users\Jason Williams\AppData\Local\Microsoft\Windows\Temporary Internet Files\Content.IE5\Q2FDINWH\MP900446787[1].jpg">
            <a:extLst>
              <a:ext uri="{FF2B5EF4-FFF2-40B4-BE49-F238E27FC236}">
                <a16:creationId xmlns:a16="http://schemas.microsoft.com/office/drawing/2014/main" id="{8075F06C-2CA8-4A42-BEC3-8DFBA6F72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676" y="1752600"/>
            <a:ext cx="1431925" cy="19050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C:\Users\Jason Williams\AppData\Local\Microsoft\Windows\Temporary Internet Files\Content.IE5\UU0EI838\MC900439590[1].png">
            <a:extLst>
              <a:ext uri="{FF2B5EF4-FFF2-40B4-BE49-F238E27FC236}">
                <a16:creationId xmlns:a16="http://schemas.microsoft.com/office/drawing/2014/main" id="{FD66B2A6-4D77-E640-AFF2-82A98FE98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828801"/>
            <a:ext cx="2438400" cy="212407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1F8D4FF4-6C34-6542-8583-9F34C10FE8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6450" y="4808538"/>
            <a:ext cx="3048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dist" eaLnBrk="1" hangingPunct="1"/>
            <a:r>
              <a:rPr lang="en-US" altLang="en-US" sz="1200" b="1">
                <a:solidFill>
                  <a:srgbClr val="055C67"/>
                </a:solidFill>
                <a:latin typeface="Calibri" charset="0"/>
              </a:rPr>
              <a:t>ACGAGTCGGTAGCTGCCCTCTGACTGCATCGAATTGCTCCCCTACTACGTGCTATATGCGCTTACGATCGTACGAAGATTTATAGAATGCTGCTACTGCTCCCTTATTCGATAACTAGCTCGATTATAGCTACGATG</a:t>
            </a:r>
          </a:p>
        </p:txBody>
      </p:sp>
      <p:pic>
        <p:nvPicPr>
          <p:cNvPr id="8" name="Picture 10" descr="http://freebarcodefonts.dobsonsw.com/images/code128bar.jpg">
            <a:extLst>
              <a:ext uri="{FF2B5EF4-FFF2-40B4-BE49-F238E27FC236}">
                <a16:creationId xmlns:a16="http://schemas.microsoft.com/office/drawing/2014/main" id="{416F67AD-290E-254B-ABB7-ADA77BC19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050" y="4884738"/>
            <a:ext cx="19875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E83EAEF1-A319-BC45-8D4B-2CB42711EE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8986" y="3875088"/>
            <a:ext cx="7543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 dirty="0">
                <a:latin typeface="Calibri" charset="0"/>
              </a:rPr>
              <a:t>Organism is sampled                DNA is extracted            “Barcode” amplified</a:t>
            </a: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08F04489-19C5-BA44-AE3A-6770419949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4032" y="5884217"/>
            <a:ext cx="785875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 dirty="0">
                <a:latin typeface="Calibri" charset="0"/>
              </a:rPr>
              <a:t>Sequenced DNA is compared with DNA in a barcode database</a:t>
            </a:r>
          </a:p>
        </p:txBody>
      </p:sp>
    </p:spTree>
    <p:extLst>
      <p:ext uri="{BB962C8B-B14F-4D97-AF65-F5344CB8AC3E}">
        <p14:creationId xmlns:p14="http://schemas.microsoft.com/office/powerpoint/2010/main" val="2813390355"/>
      </p:ext>
    </p:extLst>
  </p:cSld>
  <p:clrMapOvr>
    <a:masterClrMapping/>
  </p:clrMapOvr>
</p:sld>
</file>

<file path=ppt/theme/theme1.xml><?xml version="1.0" encoding="utf-8"?>
<a:theme xmlns:a="http://schemas.openxmlformats.org/drawingml/2006/main" name="DNAL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1600</TotalTime>
  <Words>1194</Words>
  <Application>Microsoft Macintosh PowerPoint</Application>
  <PresentationFormat>Widescreen</PresentationFormat>
  <Paragraphs>323</Paragraphs>
  <Slides>33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Noto Sans Symbols</vt:lpstr>
      <vt:lpstr>Arial</vt:lpstr>
      <vt:lpstr>Calibri</vt:lpstr>
      <vt:lpstr>Times New Roman</vt:lpstr>
      <vt:lpstr>DNALC</vt:lpstr>
      <vt:lpstr>PowerPoint Presentation</vt:lpstr>
      <vt:lpstr>Lab Setup</vt:lpstr>
      <vt:lpstr>Barcoding Bioinformatics Part I (Background and Sequence Quality)</vt:lpstr>
      <vt:lpstr>Bioinformatics is about data</vt:lpstr>
      <vt:lpstr>DNA Sequence</vt:lpstr>
      <vt:lpstr>Introduction to Barcoding</vt:lpstr>
      <vt:lpstr>How can you identify an organism using  just its DNA?</vt:lpstr>
      <vt:lpstr>What is DNA Barcoding?</vt:lpstr>
      <vt:lpstr>Steps to DNA Barcoding</vt:lpstr>
      <vt:lpstr>The Start of Barcoding</vt:lpstr>
      <vt:lpstr>How many species can you name?</vt:lpstr>
      <vt:lpstr>PowerPoint Presentation</vt:lpstr>
      <vt:lpstr>How many species are there?</vt:lpstr>
      <vt:lpstr>PowerPoint Presentation</vt:lpstr>
      <vt:lpstr>What is a species?</vt:lpstr>
      <vt:lpstr>PowerPoint Presentation</vt:lpstr>
      <vt:lpstr>Traditional taxonomies</vt:lpstr>
      <vt:lpstr>Sequence is less complex</vt:lpstr>
      <vt:lpstr>Lab: Mosquito Identification</vt:lpstr>
      <vt:lpstr>Can we tell the difference between larvae that look (nearly) identical?  </vt:lpstr>
      <vt:lpstr>PowerPoint Presentation</vt:lpstr>
      <vt:lpstr>PowerPoint Presentation</vt:lpstr>
      <vt:lpstr>Why does this matter? </vt:lpstr>
      <vt:lpstr>Why does this matter? </vt:lpstr>
      <vt:lpstr>Lab: DNA Sequencing Background</vt:lpstr>
      <vt:lpstr>DNA Sequencing</vt:lpstr>
      <vt:lpstr>Some Anopheles DNA…</vt:lpstr>
      <vt:lpstr>Lab: Creating a DNA Subway Project (follow along in the packet)</vt:lpstr>
      <vt:lpstr>Working on DNA Subway Blue Line</vt:lpstr>
      <vt:lpstr>Key Concept: Data Quality</vt:lpstr>
      <vt:lpstr>Some sequence examples…</vt:lpstr>
      <vt:lpstr>Phred scores…</vt:lpstr>
      <vt:lpstr>Next time:  Comparing sequences with BLAST</vt:lpstr>
    </vt:vector>
  </TitlesOfParts>
  <Company>Cold Spring Harbor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Lauter, Sue</dc:creator>
  <cp:lastModifiedBy>Jason Williams</cp:lastModifiedBy>
  <cp:revision>5</cp:revision>
  <dcterms:created xsi:type="dcterms:W3CDTF">2020-03-16T17:26:49Z</dcterms:created>
  <dcterms:modified xsi:type="dcterms:W3CDTF">2020-04-27T20:42:52Z</dcterms:modified>
</cp:coreProperties>
</file>